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0" r:id="rId1"/>
    <p:sldMasterId id="2147483791" r:id="rId2"/>
    <p:sldMasterId id="2147483792" r:id="rId3"/>
  </p:sldMasterIdLst>
  <p:notesMasterIdLst>
    <p:notesMasterId r:id="rId68"/>
  </p:notesMasterIdLst>
  <p:sldIdLst>
    <p:sldId id="256" r:id="rId4"/>
    <p:sldId id="306" r:id="rId5"/>
    <p:sldId id="470" r:id="rId6"/>
    <p:sldId id="472" r:id="rId7"/>
    <p:sldId id="473" r:id="rId8"/>
    <p:sldId id="474" r:id="rId9"/>
    <p:sldId id="475" r:id="rId10"/>
    <p:sldId id="471" r:id="rId11"/>
    <p:sldId id="434" r:id="rId12"/>
    <p:sldId id="483" r:id="rId13"/>
    <p:sldId id="464" r:id="rId14"/>
    <p:sldId id="465" r:id="rId15"/>
    <p:sldId id="466" r:id="rId16"/>
    <p:sldId id="467" r:id="rId17"/>
    <p:sldId id="469" r:id="rId18"/>
    <p:sldId id="422" r:id="rId19"/>
    <p:sldId id="423" r:id="rId20"/>
    <p:sldId id="308" r:id="rId21"/>
    <p:sldId id="430" r:id="rId22"/>
    <p:sldId id="476" r:id="rId23"/>
    <p:sldId id="477" r:id="rId24"/>
    <p:sldId id="455" r:id="rId25"/>
    <p:sldId id="442" r:id="rId26"/>
    <p:sldId id="478" r:id="rId27"/>
    <p:sldId id="479" r:id="rId28"/>
    <p:sldId id="443" r:id="rId29"/>
    <p:sldId id="480" r:id="rId30"/>
    <p:sldId id="481" r:id="rId31"/>
    <p:sldId id="418" r:id="rId32"/>
    <p:sldId id="489" r:id="rId33"/>
    <p:sldId id="456" r:id="rId34"/>
    <p:sldId id="457" r:id="rId35"/>
    <p:sldId id="458" r:id="rId36"/>
    <p:sldId id="438" r:id="rId37"/>
    <p:sldId id="486" r:id="rId38"/>
    <p:sldId id="484" r:id="rId39"/>
    <p:sldId id="439" r:id="rId40"/>
    <p:sldId id="444" r:id="rId41"/>
    <p:sldId id="490" r:id="rId42"/>
    <p:sldId id="446" r:id="rId43"/>
    <p:sldId id="448" r:id="rId44"/>
    <p:sldId id="450" r:id="rId45"/>
    <p:sldId id="445" r:id="rId46"/>
    <p:sldId id="447" r:id="rId47"/>
    <p:sldId id="449" r:id="rId48"/>
    <p:sldId id="451" r:id="rId49"/>
    <p:sldId id="487" r:id="rId50"/>
    <p:sldId id="482" r:id="rId51"/>
    <p:sldId id="463" r:id="rId52"/>
    <p:sldId id="417" r:id="rId53"/>
    <p:sldId id="459" r:id="rId54"/>
    <p:sldId id="460" r:id="rId55"/>
    <p:sldId id="461" r:id="rId56"/>
    <p:sldId id="462" r:id="rId57"/>
    <p:sldId id="452" r:id="rId58"/>
    <p:sldId id="454" r:id="rId59"/>
    <p:sldId id="453" r:id="rId60"/>
    <p:sldId id="488" r:id="rId61"/>
    <p:sldId id="283" r:id="rId62"/>
    <p:sldId id="420" r:id="rId63"/>
    <p:sldId id="368" r:id="rId64"/>
    <p:sldId id="287" r:id="rId65"/>
    <p:sldId id="421" r:id="rId66"/>
    <p:sldId id="485" r:id="rId67"/>
  </p:sldIdLst>
  <p:sldSz cx="12188825" cy="6858000"/>
  <p:notesSz cx="6858000" cy="9144000"/>
  <p:embeddedFontLst>
    <p:embeddedFont>
      <p:font typeface="Calibri" panose="020F0502020204030204" pitchFamily="34" charset="0"/>
      <p:regular r:id="rId69"/>
      <p:bold r:id="rId70"/>
      <p:italic r:id="rId71"/>
      <p:boldItalic r:id="rId72"/>
    </p:embeddedFont>
    <p:embeddedFont>
      <p:font typeface="Merriweather Sans" pitchFamily="2" charset="77"/>
      <p:regular r:id="rId73"/>
      <p:bold r:id="rId74"/>
      <p:italic r:id="rId75"/>
      <p:boldItalic r:id="rId76"/>
    </p:embeddedFont>
    <p:embeddedFont>
      <p:font typeface="Poppins Medium" panose="020B0604020202020204" pitchFamily="34" charset="0"/>
      <p:regular r:id="rId77"/>
      <p:bold r:id="rId78"/>
      <p:italic r:id="rId79"/>
      <p:boldItalic r:id="rId80"/>
    </p:embeddedFont>
    <p:embeddedFont>
      <p:font typeface="Roboto" panose="02000000000000000000" pitchFamily="2" charset="0"/>
      <p:regular r:id="rId81"/>
      <p:bold r:id="rId82"/>
      <p:italic r:id="rId83"/>
      <p:boldItalic r:id="rId84"/>
    </p:embeddedFont>
    <p:embeddedFont>
      <p:font typeface="Roboto Light" panose="02000000000000000000" pitchFamily="2" charset="0"/>
      <p:regular r:id="rId85"/>
      <p:bold r:id="rId86"/>
      <p:italic r:id="rId87"/>
      <p:boldItalic r:id="rId88"/>
    </p:embeddedFont>
    <p:embeddedFont>
      <p:font typeface="Roboto Medium" panose="02000000000000000000" pitchFamily="2" charset="0"/>
      <p:regular r:id="rId89"/>
      <p:bold r:id="rId90"/>
      <p:italic r:id="rId91"/>
      <p:boldItalic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orient="horz" pos="3945"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E354"/>
    <a:srgbClr val="CCFFCC"/>
    <a:srgbClr val="FFFAB2"/>
    <a:srgbClr val="FFFFFF"/>
    <a:srgbClr val="FFC161"/>
    <a:srgbClr val="FFE6CC"/>
    <a:srgbClr val="A7E3B3"/>
    <a:srgbClr val="E38194"/>
    <a:srgbClr val="FFF2CC"/>
    <a:srgbClr val="FDFF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6"/>
    <p:restoredTop sz="54706"/>
  </p:normalViewPr>
  <p:slideViewPr>
    <p:cSldViewPr snapToGrid="0">
      <p:cViewPr varScale="1">
        <p:scale>
          <a:sx n="143" d="100"/>
          <a:sy n="143" d="100"/>
        </p:scale>
        <p:origin x="360" y="192"/>
      </p:cViewPr>
      <p:guideLst>
        <p:guide orient="horz" pos="2160"/>
        <p:guide pos="3839"/>
        <p:guide orient="horz" pos="3945"/>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2.xml"/><Relationship Id="rId90" Type="http://schemas.openxmlformats.org/officeDocument/2006/relationships/font" Target="fonts/font22.fntdata"/><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font" Target="fonts/font20.fntdata"/><Relationship Id="rId91" Type="http://schemas.openxmlformats.org/officeDocument/2006/relationships/font" Target="fonts/font23.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8.fntdata"/><Relationship Id="rId7" Type="http://schemas.openxmlformats.org/officeDocument/2006/relationships/slide" Target="slides/slide4.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9.fntdata"/><Relationship Id="rId61" Type="http://schemas.openxmlformats.org/officeDocument/2006/relationships/slide" Target="slides/slide58.xml"/><Relationship Id="rId82"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I'm Charles Wilson, Cybersecurity Engineering Technical Fellow at Motional, responsible for cybersecurity development lifecycle practice.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0" i="0" dirty="0">
              <a:solidFill>
                <a:srgbClr val="000000"/>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0" i="0" dirty="0">
                <a:solidFill>
                  <a:srgbClr val="000000"/>
                </a:solidFill>
                <a:effectLst/>
                <a:latin typeface="Calibri" panose="020F0502020204030204" pitchFamily="34" charset="0"/>
                <a:cs typeface="Calibri" panose="020F0502020204030204" pitchFamily="34" charset="0"/>
              </a:rPr>
              <a:t>This presentation will cover threat prioritization within the context of the AVCDL.</a:t>
            </a:r>
            <a:endParaRPr sz="1400" dirty="0">
              <a:latin typeface="Calibri" panose="020F0502020204030204" pitchFamily="34" charset="0"/>
              <a:cs typeface="Calibri" panose="020F0502020204030204" pitchFamily="34" charset="0"/>
            </a:endParaRPr>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094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61471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 can see, the threat prioritization process sends feedback through the issue tracking system </a:t>
            </a:r>
            <a:r>
              <a:rPr lang="en-US" sz="1400" strike="noStrike" dirty="0">
                <a:latin typeface="Calibri" panose="020F0502020204030204" pitchFamily="34" charset="0"/>
                <a:cs typeface="Calibri" panose="020F0502020204030204" pitchFamily="34" charset="0"/>
              </a:rPr>
              <a:t>into either the element design review or the element requirements review</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804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2567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428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either the element design review or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requirements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have a single, simple, consistent set of activities that we do, regardless of the threat’s source.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048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Now let's look at all of the areas at the same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For this, we're going to refer to the AVCDL framework diagram.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We can see that secure design review, attack surface analysis, and threat modeling in the design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static analysis, dynamic analysis, fuzz testing, and secure code review in the implementation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penetration testing, threat model review, and attack surface analysis review in the verification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and identify and confirm vulnerabilities activities in the operation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All server as threat sources feeding into a common threat prioritization process.</a:t>
            </a:r>
          </a:p>
        </p:txBody>
      </p:sp>
    </p:spTree>
    <p:extLst>
      <p:ext uri="{BB962C8B-B14F-4D97-AF65-F5344CB8AC3E}">
        <p14:creationId xmlns:p14="http://schemas.microsoft.com/office/powerpoint/2010/main" val="3937915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Now let's look at all of the areas at the same 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strike="sngStrike"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strike="sng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For this, we're going to refer to the AVCDL framework diagram.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We can see that </a:t>
            </a:r>
            <a:r>
              <a:rPr lang="en-US" sz="1400" b="1" dirty="0">
                <a:latin typeface="Calibri" panose="020F0502020204030204" pitchFamily="34" charset="0"/>
                <a:cs typeface="Calibri" panose="020F0502020204030204" pitchFamily="34" charset="0"/>
              </a:rPr>
              <a:t>secure design review</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attack surface analysis</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threat modeling </a:t>
            </a:r>
            <a:r>
              <a:rPr lang="en-US" sz="1400" dirty="0">
                <a:latin typeface="Calibri" panose="020F0502020204030204" pitchFamily="34" charset="0"/>
                <a:cs typeface="Calibri" panose="020F0502020204030204" pitchFamily="34" charset="0"/>
              </a:rPr>
              <a:t>in the </a:t>
            </a:r>
            <a:r>
              <a:rPr lang="en-US" sz="1400" b="1" dirty="0">
                <a:latin typeface="Calibri" panose="020F0502020204030204" pitchFamily="34" charset="0"/>
                <a:cs typeface="Calibri" panose="020F0502020204030204" pitchFamily="34" charset="0"/>
              </a:rPr>
              <a:t>design phase</a:t>
            </a:r>
            <a:r>
              <a:rPr lang="en-US" sz="14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u="none" strike="no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latin typeface="Calibri" panose="020F0502020204030204" pitchFamily="34" charset="0"/>
                <a:cs typeface="Calibri" panose="020F0502020204030204" pitchFamily="34" charset="0"/>
              </a:rPr>
              <a:t>static analysis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dynamic analysis</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fuzz testing</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secure code review </a:t>
            </a:r>
            <a:r>
              <a:rPr lang="en-US" sz="1400" dirty="0">
                <a:latin typeface="Calibri" panose="020F0502020204030204" pitchFamily="34" charset="0"/>
                <a:cs typeface="Calibri" panose="020F0502020204030204" pitchFamily="34" charset="0"/>
              </a:rPr>
              <a:t>in the </a:t>
            </a:r>
            <a:r>
              <a:rPr lang="en-US" sz="1400" b="1" dirty="0">
                <a:latin typeface="Calibri" panose="020F0502020204030204" pitchFamily="34" charset="0"/>
                <a:cs typeface="Calibri" panose="020F0502020204030204" pitchFamily="34" charset="0"/>
              </a:rPr>
              <a:t>implementation phase</a:t>
            </a:r>
            <a:r>
              <a:rPr lang="en-US" sz="1400" dirty="0">
                <a:latin typeface="Calibri" panose="020F0502020204030204" pitchFamily="34" charset="0"/>
                <a:cs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u="none" strike="no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b="1" dirty="0">
                <a:latin typeface="Calibri" panose="020F0502020204030204" pitchFamily="34" charset="0"/>
                <a:cs typeface="Calibri" panose="020F0502020204030204" pitchFamily="34" charset="0"/>
              </a:rPr>
              <a:t>penetration testing</a:t>
            </a:r>
            <a:r>
              <a:rPr lang="en-US" sz="1400" dirty="0">
                <a:latin typeface="Calibri" panose="020F0502020204030204" pitchFamily="34" charset="0"/>
                <a:cs typeface="Calibri" panose="020F0502020204030204" pitchFamily="34" charset="0"/>
              </a:rPr>
              <a:t>, </a:t>
            </a:r>
            <a:r>
              <a:rPr lang="en-US" sz="1400" b="1" dirty="0">
                <a:latin typeface="Calibri" panose="020F0502020204030204" pitchFamily="34" charset="0"/>
                <a:cs typeface="Calibri" panose="020F0502020204030204" pitchFamily="34" charset="0"/>
              </a:rPr>
              <a:t>threat model review</a:t>
            </a:r>
            <a:r>
              <a:rPr lang="en-US" sz="1400" dirty="0">
                <a:latin typeface="Calibri" panose="020F0502020204030204" pitchFamily="34" charset="0"/>
                <a:cs typeface="Calibri" panose="020F0502020204030204" pitchFamily="34" charset="0"/>
              </a:rPr>
              <a:t>, and </a:t>
            </a:r>
            <a:r>
              <a:rPr lang="en-US" sz="1400" b="1" dirty="0">
                <a:latin typeface="Calibri" panose="020F0502020204030204" pitchFamily="34" charset="0"/>
                <a:cs typeface="Calibri" panose="020F0502020204030204" pitchFamily="34" charset="0"/>
              </a:rPr>
              <a:t>attack surface analysis review </a:t>
            </a:r>
            <a:r>
              <a:rPr lang="en-US" sz="1400" dirty="0">
                <a:latin typeface="Calibri" panose="020F0502020204030204" pitchFamily="34" charset="0"/>
                <a:cs typeface="Calibri" panose="020F0502020204030204" pitchFamily="34" charset="0"/>
              </a:rPr>
              <a:t>in the verification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u="none" strike="noStrike" dirty="0">
                <a:latin typeface="Calibri" panose="020F0502020204030204" pitchFamily="34" charset="0"/>
                <a:cs typeface="Calibri" panose="020F0502020204030204" pitchFamily="34" charset="0"/>
              </a:rPr>
              <a:t>&lt;pause&gt;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b="1"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and </a:t>
            </a:r>
            <a:r>
              <a:rPr lang="en-US" sz="1400" b="1" dirty="0">
                <a:latin typeface="Calibri" panose="020F0502020204030204" pitchFamily="34" charset="0"/>
                <a:cs typeface="Calibri" panose="020F0502020204030204" pitchFamily="34" charset="0"/>
              </a:rPr>
              <a:t>identify and confirm vulnerabilities activities </a:t>
            </a:r>
            <a:r>
              <a:rPr lang="en-US" sz="1400" dirty="0">
                <a:latin typeface="Calibri" panose="020F0502020204030204" pitchFamily="34" charset="0"/>
                <a:cs typeface="Calibri" panose="020F0502020204030204" pitchFamily="34" charset="0"/>
              </a:rPr>
              <a:t>in the </a:t>
            </a:r>
            <a:r>
              <a:rPr lang="en-US" sz="1400" b="1" dirty="0">
                <a:latin typeface="Calibri" panose="020F0502020204030204" pitchFamily="34" charset="0"/>
                <a:cs typeface="Calibri" panose="020F0502020204030204" pitchFamily="34" charset="0"/>
              </a:rPr>
              <a:t>operation phase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latin typeface="Calibri" panose="020F0502020204030204" pitchFamily="34" charset="0"/>
                <a:cs typeface="Calibri" panose="020F0502020204030204" pitchFamily="34" charset="0"/>
              </a:rPr>
              <a:t>all serve as threat sources feeding into a common threat prioritization process.</a:t>
            </a:r>
          </a:p>
        </p:txBody>
      </p:sp>
    </p:spTree>
    <p:extLst>
      <p:ext uri="{BB962C8B-B14F-4D97-AF65-F5344CB8AC3E}">
        <p14:creationId xmlns:p14="http://schemas.microsoft.com/office/powerpoint/2010/main" val="765435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Here's our overall workflow.</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The methodology used is based on guidance from NIST SP 800-30.</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Within the workflow, we have three individual activities, </a:t>
            </a:r>
            <a:r>
              <a:rPr lang="en-US" sz="1400" b="1" dirty="0">
                <a:solidFill>
                  <a:srgbClr val="1D1C1D"/>
                </a:solidFill>
                <a:effectLst/>
                <a:latin typeface="Arial" panose="020B0604020202020204" pitchFamily="34" charset="0"/>
              </a:rPr>
              <a:t>threat candidate ranking</a:t>
            </a:r>
            <a:r>
              <a:rPr lang="en-US" sz="1400" dirty="0">
                <a:solidFill>
                  <a:srgbClr val="1D1C1D"/>
                </a:solidFill>
                <a:effectLst/>
                <a:latin typeface="Arial" panose="020B0604020202020204" pitchFamily="34" charset="0"/>
              </a:rPr>
              <a:t>, </a:t>
            </a:r>
            <a:r>
              <a:rPr lang="en-US" sz="1400" b="1" dirty="0">
                <a:solidFill>
                  <a:srgbClr val="1D1C1D"/>
                </a:solidFill>
                <a:effectLst/>
                <a:latin typeface="Arial" panose="020B0604020202020204" pitchFamily="34" charset="0"/>
              </a:rPr>
              <a:t>ranked threat candidate risking</a:t>
            </a:r>
            <a:r>
              <a:rPr lang="en-US" sz="1400" dirty="0">
                <a:solidFill>
                  <a:srgbClr val="1D1C1D"/>
                </a:solidFill>
                <a:effectLst/>
                <a:latin typeface="Arial" panose="020B0604020202020204" pitchFamily="34" charset="0"/>
              </a:rPr>
              <a:t>, and </a:t>
            </a:r>
            <a:r>
              <a:rPr lang="en-US" sz="1400" b="1" dirty="0">
                <a:solidFill>
                  <a:srgbClr val="1D1C1D"/>
                </a:solidFill>
                <a:effectLst/>
                <a:latin typeface="Arial" panose="020B0604020202020204" pitchFamily="34" charset="0"/>
              </a:rPr>
              <a:t>threat candidates slicing</a:t>
            </a:r>
            <a:r>
              <a:rPr lang="en-US" sz="1400" dirty="0">
                <a:solidFill>
                  <a:srgbClr val="1D1C1D"/>
                </a:solidFill>
                <a:effectLst/>
                <a:latin typeface="Arial" panose="020B0604020202020204" pitchFamily="34" charset="0"/>
              </a:rPr>
              <a: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solidFill>
                  <a:srgbClr val="1D1C1D"/>
                </a:solidFill>
                <a:effectLst/>
                <a:latin typeface="Arial" panose="020B0604020202020204" pitchFamily="34" charset="0"/>
              </a:rPr>
              <a:t>Let's examine each of these activities in detail.</a:t>
            </a:r>
          </a:p>
        </p:txBody>
      </p:sp>
    </p:spTree>
    <p:extLst>
      <p:ext uri="{BB962C8B-B14F-4D97-AF65-F5344CB8AC3E}">
        <p14:creationId xmlns:p14="http://schemas.microsoft.com/office/powerpoint/2010/main" val="105056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first activity in the threat prioritization workflow is threat candidate ranking.</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this activity, we're ranking in order to establish the relative exploitability or likelihood of each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As mentioned earlier, these candidates can be sourced from several activities including </a:t>
            </a:r>
            <a:r>
              <a:rPr lang="en-US" sz="1400" b="1" dirty="0">
                <a:solidFill>
                  <a:srgbClr val="1D1C1D"/>
                </a:solidFill>
                <a:effectLst/>
                <a:latin typeface="Calibri" panose="020F0502020204030204" pitchFamily="34" charset="0"/>
                <a:cs typeface="Calibri" panose="020F0502020204030204" pitchFamily="34" charset="0"/>
              </a:rPr>
              <a:t>threat modeling</a:t>
            </a:r>
            <a:r>
              <a:rPr lang="en-US" sz="1400" dirty="0">
                <a:solidFill>
                  <a:srgbClr val="1D1C1D"/>
                </a:solidFill>
                <a:effectLst/>
                <a:latin typeface="Calibri" panose="020F0502020204030204" pitchFamily="34" charset="0"/>
                <a:cs typeface="Calibri" panose="020F0502020204030204" pitchFamily="34" charset="0"/>
              </a:rPr>
              <a:t>, </a:t>
            </a:r>
            <a:r>
              <a:rPr lang="en-US" sz="1400" b="1" dirty="0">
                <a:solidFill>
                  <a:srgbClr val="1D1C1D"/>
                </a:solidFill>
                <a:effectLst/>
                <a:latin typeface="Calibri" panose="020F0502020204030204" pitchFamily="34" charset="0"/>
                <a:cs typeface="Calibri" panose="020F0502020204030204" pitchFamily="34" charset="0"/>
              </a:rPr>
              <a:t>incident response, </a:t>
            </a:r>
            <a:r>
              <a:rPr lang="en-US" sz="1400" dirty="0">
                <a:solidFill>
                  <a:srgbClr val="1D1C1D"/>
                </a:solidFill>
                <a:effectLst/>
                <a:latin typeface="Calibri" panose="020F0502020204030204" pitchFamily="34" charset="0"/>
                <a:cs typeface="Calibri" panose="020F0502020204030204" pitchFamily="34" charset="0"/>
              </a:rPr>
              <a:t>and </a:t>
            </a:r>
            <a:r>
              <a:rPr lang="en-US" sz="1400" b="1" dirty="0">
                <a:solidFill>
                  <a:srgbClr val="1D1C1D"/>
                </a:solidFill>
                <a:effectLst/>
                <a:latin typeface="Calibri" panose="020F0502020204030204" pitchFamily="34" charset="0"/>
                <a:cs typeface="Calibri" panose="020F0502020204030204" pitchFamily="34" charset="0"/>
              </a:rPr>
              <a:t>attack surface analysis</a:t>
            </a:r>
            <a:r>
              <a:rPr lang="en-US" sz="1400"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ranking itself should be done using a standard methodology such as the common vulnerability scoring system or CVSS.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There are additional methodologies and we'll be discussing those later when we cover quantization.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ranking system used should consider factors such as: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Mechanism</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Locality</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Maturity</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Scope</a:t>
            </a: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 Required privileges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Ranking lends itself to a continuous system and once ranked a threshold may be applied to reduce the number of candidates to be considered in the risking activity.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the threshold is applied, the dismissed candidates must be documented, along with the dismissal rationale, in the candidate’s source tracker.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is seen here in the notification that goes back from the ranking activity.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Generally speaking, the minimum inputs for this process are going to be the what, the where, and the worst case of each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the output will include the likelihood of that threat candidate.</a:t>
            </a:r>
          </a:p>
        </p:txBody>
      </p:sp>
    </p:spTree>
    <p:extLst>
      <p:ext uri="{BB962C8B-B14F-4D97-AF65-F5344CB8AC3E}">
        <p14:creationId xmlns:p14="http://schemas.microsoft.com/office/powerpoint/2010/main" val="2222191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diagram shows the overall AVCDL training path.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you’re taking this training, it’s assumed that you’ve already completed the AVCDL overview training.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training covers threat prioritization.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53854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activity in the threat prioritization workflow is threat candidate ranking.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this activity, we're ranking in order to establish the relative exploitability or likelihood of each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As mentioned earlier, these candidates can be sourced from several activities including </a:t>
            </a:r>
            <a:r>
              <a:rPr lang="en-US" sz="1400" b="1" strike="sngStrike" dirty="0">
                <a:solidFill>
                  <a:srgbClr val="1D1C1D"/>
                </a:solidFill>
                <a:effectLst/>
                <a:latin typeface="Calibri" panose="020F0502020204030204" pitchFamily="34" charset="0"/>
                <a:cs typeface="Calibri" panose="020F0502020204030204" pitchFamily="34" charset="0"/>
              </a:rPr>
              <a:t>threat modeling</a:t>
            </a:r>
            <a:r>
              <a:rPr lang="en-US" sz="1400" strike="sngStrike" dirty="0">
                <a:solidFill>
                  <a:srgbClr val="1D1C1D"/>
                </a:solidFill>
                <a:effectLst/>
                <a:latin typeface="Calibri" panose="020F0502020204030204" pitchFamily="34" charset="0"/>
                <a:cs typeface="Calibri" panose="020F0502020204030204" pitchFamily="34" charset="0"/>
              </a:rPr>
              <a:t>, </a:t>
            </a:r>
            <a:r>
              <a:rPr lang="en-US" sz="1400" b="1" strike="sngStrike" dirty="0">
                <a:solidFill>
                  <a:srgbClr val="1D1C1D"/>
                </a:solidFill>
                <a:effectLst/>
                <a:latin typeface="Calibri" panose="020F0502020204030204" pitchFamily="34" charset="0"/>
                <a:cs typeface="Calibri" panose="020F0502020204030204" pitchFamily="34" charset="0"/>
              </a:rPr>
              <a:t>incident response, </a:t>
            </a:r>
            <a:r>
              <a:rPr lang="en-US" sz="1400" strike="sngStrike" dirty="0">
                <a:solidFill>
                  <a:srgbClr val="1D1C1D"/>
                </a:solidFill>
                <a:effectLst/>
                <a:latin typeface="Calibri" panose="020F0502020204030204" pitchFamily="34" charset="0"/>
                <a:cs typeface="Calibri" panose="020F0502020204030204" pitchFamily="34" charset="0"/>
              </a:rPr>
              <a:t>and </a:t>
            </a:r>
            <a:r>
              <a:rPr lang="en-US" sz="1400" b="1" strike="sngStrike" dirty="0">
                <a:solidFill>
                  <a:srgbClr val="1D1C1D"/>
                </a:solidFill>
                <a:effectLst/>
                <a:latin typeface="Calibri" panose="020F0502020204030204" pitchFamily="34" charset="0"/>
                <a:cs typeface="Calibri" panose="020F0502020204030204" pitchFamily="34" charset="0"/>
              </a:rPr>
              <a:t>attack surface analysis</a:t>
            </a:r>
            <a:r>
              <a:rPr lang="en-US" sz="1400" strike="sngStrike"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ranking itself should be done using a standard methodology such as the common vulnerability scoring system or CVSS.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There are additional methodologies and we'll be discussing those later when we cover quantization.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ranking system used should consider factors such as: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Mechanism</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Locality</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Maturity</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Scope</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Required privileges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Ranking lends itself to a continuous system and once ranked a threshold may be applied to reduce the number of candidates to be considered in the risking activity.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If the threshold is applied, the dismissed candidates must be documented, along with the dismissal rationale, in the candidate’s source tracker.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seen here in the notification that goes back from the ranking activity.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Generally speaking, the minimum inputs for this process are going to be the what, the where, and the worst case of each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the output will include the likelihood of that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8580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activity in the threat prioritization workflow is threat candidate ranking.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In this activity, we're ranking in order to establish the relative exploitability or likelihood of each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As mentioned earlier, these candidates can be sourced from several activities including </a:t>
            </a:r>
            <a:r>
              <a:rPr lang="en-US" sz="1400" b="1" strike="sngStrike" dirty="0">
                <a:solidFill>
                  <a:srgbClr val="1D1C1D"/>
                </a:solidFill>
                <a:effectLst/>
                <a:latin typeface="Calibri" panose="020F0502020204030204" pitchFamily="34" charset="0"/>
                <a:cs typeface="Calibri" panose="020F0502020204030204" pitchFamily="34" charset="0"/>
              </a:rPr>
              <a:t>threat modeling</a:t>
            </a:r>
            <a:r>
              <a:rPr lang="en-US" sz="1400" strike="sngStrike" dirty="0">
                <a:solidFill>
                  <a:srgbClr val="1D1C1D"/>
                </a:solidFill>
                <a:effectLst/>
                <a:latin typeface="Calibri" panose="020F0502020204030204" pitchFamily="34" charset="0"/>
                <a:cs typeface="Calibri" panose="020F0502020204030204" pitchFamily="34" charset="0"/>
              </a:rPr>
              <a:t>, </a:t>
            </a:r>
            <a:r>
              <a:rPr lang="en-US" sz="1400" b="1" strike="sngStrike" dirty="0">
                <a:solidFill>
                  <a:srgbClr val="1D1C1D"/>
                </a:solidFill>
                <a:effectLst/>
                <a:latin typeface="Calibri" panose="020F0502020204030204" pitchFamily="34" charset="0"/>
                <a:cs typeface="Calibri" panose="020F0502020204030204" pitchFamily="34" charset="0"/>
              </a:rPr>
              <a:t>incident response, </a:t>
            </a:r>
            <a:r>
              <a:rPr lang="en-US" sz="1400" strike="sngStrike" dirty="0">
                <a:solidFill>
                  <a:srgbClr val="1D1C1D"/>
                </a:solidFill>
                <a:effectLst/>
                <a:latin typeface="Calibri" panose="020F0502020204030204" pitchFamily="34" charset="0"/>
                <a:cs typeface="Calibri" panose="020F0502020204030204" pitchFamily="34" charset="0"/>
              </a:rPr>
              <a:t>and </a:t>
            </a:r>
            <a:r>
              <a:rPr lang="en-US" sz="1400" b="1" strike="sngStrike" dirty="0">
                <a:solidFill>
                  <a:srgbClr val="1D1C1D"/>
                </a:solidFill>
                <a:effectLst/>
                <a:latin typeface="Calibri" panose="020F0502020204030204" pitchFamily="34" charset="0"/>
                <a:cs typeface="Calibri" panose="020F0502020204030204" pitchFamily="34" charset="0"/>
              </a:rPr>
              <a:t>attack surface analysis</a:t>
            </a:r>
            <a:r>
              <a:rPr lang="en-US" sz="1400" strike="sngStrike"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ranking itself should be done using a standard methodology such as the common vulnerability scoring system or CVSS.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There are additional methodologies and we'll be discussing those later when we cover quantization.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ranking system used should consider factors such as: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Mechanism</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Locality</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Maturity</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Scope</a:t>
            </a: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 Required privileges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Ranking lends itself to a continuous system and once ranked a threshold may be applied to reduce the number of candidates to be considered in the risking activity.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If the threshold is applied, the dismissed candidates must be documented, along with the dismissal rationale, in the candidate’s source tracker.</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is seen here in the notification that goes back from the ranking activity.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Generally speaking, the minimum inputs for this process are going to be the what, the where, and the worst case of each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the output will include the likelihood of that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49914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Generally, the AVCDL recommends that information exchanged between various parts of the cybersecurity activity pipeline be done using a JSON-encoded SARIF file.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SARIF, the Static Analysis Report Interchange Format, is highly flexible, and is supported by numerous applications.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Here’s a table showing a number of the processes which generate threat candidates and how they can represent their unique information in SARIF.</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processes in the table are listed in the order they appear within the AVCDL.</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we start with </a:t>
            </a:r>
            <a:r>
              <a:rPr lang="en-US" sz="1400" b="1" dirty="0">
                <a:solidFill>
                  <a:srgbClr val="1D1C1D"/>
                </a:solidFill>
                <a:effectLst/>
                <a:latin typeface="Calibri" panose="020F0502020204030204" pitchFamily="34" charset="0"/>
                <a:cs typeface="Calibri" panose="020F0502020204030204" pitchFamily="34" charset="0"/>
              </a:rPr>
              <a:t>static analysis</a:t>
            </a:r>
            <a:r>
              <a:rPr lang="en-US" sz="1400" dirty="0">
                <a:solidFill>
                  <a:srgbClr val="1D1C1D"/>
                </a:solidFill>
                <a:effectLst/>
                <a:latin typeface="Calibri" panose="020F0502020204030204" pitchFamily="34" charset="0"/>
                <a:cs typeface="Calibri" panose="020F0502020204030204" pitchFamily="34" charset="0"/>
              </a:rPr>
              <a:t>, we can see that it has a test which is a checker.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It has a location being a file and a line.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it has an issue which is a rule violation.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Notice that </a:t>
            </a:r>
            <a:r>
              <a:rPr lang="en-US" sz="1400" b="1" dirty="0">
                <a:solidFill>
                  <a:srgbClr val="1D1C1D"/>
                </a:solidFill>
                <a:effectLst/>
                <a:latin typeface="Calibri" panose="020F0502020204030204" pitchFamily="34" charset="0"/>
                <a:cs typeface="Calibri" panose="020F0502020204030204" pitchFamily="34" charset="0"/>
              </a:rPr>
              <a:t>static analysis</a:t>
            </a:r>
            <a:r>
              <a:rPr lang="en-US" sz="1400" dirty="0">
                <a:solidFill>
                  <a:srgbClr val="1D1C1D"/>
                </a:solidFill>
                <a:effectLst/>
                <a:latin typeface="Calibri" panose="020F0502020204030204" pitchFamily="34" charset="0"/>
                <a:cs typeface="Calibri" panose="020F0502020204030204" pitchFamily="34" charset="0"/>
              </a:rPr>
              <a:t>, </a:t>
            </a:r>
            <a:r>
              <a:rPr lang="en-US" sz="1400" b="1" dirty="0">
                <a:solidFill>
                  <a:srgbClr val="1D1C1D"/>
                </a:solidFill>
                <a:effectLst/>
                <a:latin typeface="Calibri" panose="020F0502020204030204" pitchFamily="34" charset="0"/>
                <a:cs typeface="Calibri" panose="020F0502020204030204" pitchFamily="34" charset="0"/>
              </a:rPr>
              <a:t>fuzz testing</a:t>
            </a:r>
            <a:r>
              <a:rPr lang="en-US" sz="1400" dirty="0">
                <a:solidFill>
                  <a:srgbClr val="1D1C1D"/>
                </a:solidFill>
                <a:effectLst/>
                <a:latin typeface="Calibri" panose="020F0502020204030204" pitchFamily="34" charset="0"/>
                <a:cs typeface="Calibri" panose="020F0502020204030204" pitchFamily="34" charset="0"/>
              </a:rPr>
              <a:t>, and </a:t>
            </a:r>
            <a:r>
              <a:rPr lang="en-US" sz="1400" b="1" dirty="0">
                <a:solidFill>
                  <a:srgbClr val="1D1C1D"/>
                </a:solidFill>
                <a:effectLst/>
                <a:latin typeface="Calibri" panose="020F0502020204030204" pitchFamily="34" charset="0"/>
                <a:cs typeface="Calibri" panose="020F0502020204030204" pitchFamily="34" charset="0"/>
              </a:rPr>
              <a:t>source code review </a:t>
            </a:r>
            <a:r>
              <a:rPr lang="en-US" sz="1400" dirty="0">
                <a:solidFill>
                  <a:srgbClr val="1D1C1D"/>
                </a:solidFill>
                <a:effectLst/>
                <a:latin typeface="Calibri" panose="020F0502020204030204" pitchFamily="34" charset="0"/>
                <a:cs typeface="Calibri" panose="020F0502020204030204" pitchFamily="34" charset="0"/>
              </a:rPr>
              <a:t>are very similar in that all are using checkers and have location information defined by a file and line combination.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the case of </a:t>
            </a:r>
            <a:r>
              <a:rPr lang="en-US" sz="1400" b="1" dirty="0">
                <a:solidFill>
                  <a:srgbClr val="1D1C1D"/>
                </a:solidFill>
                <a:effectLst/>
                <a:latin typeface="Calibri" panose="020F0502020204030204" pitchFamily="34" charset="0"/>
                <a:cs typeface="Calibri" panose="020F0502020204030204" pitchFamily="34" charset="0"/>
              </a:rPr>
              <a:t>secure code review</a:t>
            </a:r>
            <a:r>
              <a:rPr lang="en-US" sz="1400" dirty="0">
                <a:solidFill>
                  <a:srgbClr val="1D1C1D"/>
                </a:solidFill>
                <a:effectLst/>
                <a:latin typeface="Calibri" panose="020F0502020204030204" pitchFamily="34" charset="0"/>
                <a:cs typeface="Calibri" panose="020F0502020204030204" pitchFamily="34" charset="0"/>
              </a:rPr>
              <a:t>, the checker is a manual list of things that are being reviewed by the person doing the </a:t>
            </a:r>
            <a:r>
              <a:rPr lang="en-US" sz="1400" b="1" dirty="0">
                <a:solidFill>
                  <a:srgbClr val="1D1C1D"/>
                </a:solidFill>
                <a:effectLst/>
                <a:latin typeface="Calibri" panose="020F0502020204030204" pitchFamily="34" charset="0"/>
                <a:cs typeface="Calibri" panose="020F0502020204030204" pitchFamily="34" charset="0"/>
              </a:rPr>
              <a:t>secure code review</a:t>
            </a:r>
            <a:r>
              <a:rPr lang="en-US" sz="1400"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the case of </a:t>
            </a:r>
            <a:r>
              <a:rPr lang="en-US" sz="1400" b="1" dirty="0">
                <a:solidFill>
                  <a:srgbClr val="1D1C1D"/>
                </a:solidFill>
                <a:effectLst/>
                <a:latin typeface="Calibri" panose="020F0502020204030204" pitchFamily="34" charset="0"/>
                <a:cs typeface="Calibri" panose="020F0502020204030204" pitchFamily="34" charset="0"/>
              </a:rPr>
              <a:t>fuzz testing</a:t>
            </a:r>
            <a:r>
              <a:rPr lang="en-US" sz="1400" dirty="0">
                <a:solidFill>
                  <a:srgbClr val="1D1C1D"/>
                </a:solidFill>
                <a:effectLst/>
                <a:latin typeface="Calibri" panose="020F0502020204030204" pitchFamily="34" charset="0"/>
                <a:cs typeface="Calibri" panose="020F0502020204030204" pitchFamily="34" charset="0"/>
              </a:rPr>
              <a:t>, the issue is a specific fault, because generally speaking, </a:t>
            </a:r>
            <a:r>
              <a:rPr lang="en-US" sz="1400" b="1" dirty="0">
                <a:solidFill>
                  <a:srgbClr val="1D1C1D"/>
                </a:solidFill>
                <a:effectLst/>
                <a:latin typeface="Calibri" panose="020F0502020204030204" pitchFamily="34" charset="0"/>
                <a:cs typeface="Calibri" panose="020F0502020204030204" pitchFamily="34" charset="0"/>
              </a:rPr>
              <a:t>fuzz testing </a:t>
            </a:r>
            <a:r>
              <a:rPr lang="en-US" sz="1400" dirty="0">
                <a:solidFill>
                  <a:srgbClr val="1D1C1D"/>
                </a:solidFill>
                <a:effectLst/>
                <a:latin typeface="Calibri" panose="020F0502020204030204" pitchFamily="34" charset="0"/>
                <a:cs typeface="Calibri" panose="020F0502020204030204" pitchFamily="34" charset="0"/>
              </a:rPr>
              <a:t>operates by running tests and reporting failures.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we look at </a:t>
            </a:r>
            <a:r>
              <a:rPr lang="en-US" sz="1400" b="1" dirty="0">
                <a:solidFill>
                  <a:srgbClr val="1D1C1D"/>
                </a:solidFill>
                <a:effectLst/>
                <a:latin typeface="Calibri" panose="020F0502020204030204" pitchFamily="34" charset="0"/>
                <a:cs typeface="Calibri" panose="020F0502020204030204" pitchFamily="34" charset="0"/>
              </a:rPr>
              <a:t>threat modeling</a:t>
            </a:r>
            <a:r>
              <a:rPr lang="en-US" sz="1400" dirty="0">
                <a:solidFill>
                  <a:srgbClr val="1D1C1D"/>
                </a:solidFill>
                <a:effectLst/>
                <a:latin typeface="Calibri" panose="020F0502020204030204" pitchFamily="34" charset="0"/>
                <a:cs typeface="Calibri" panose="020F0502020204030204" pitchFamily="34" charset="0"/>
              </a:rPr>
              <a:t>, we see that rather than a checker, we have a rule;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rather than a location, we have a graphic, because threat modeling is traditionally done using data flow diagrams.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issue we get is a violation of that rule.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Similarly, with </a:t>
            </a:r>
            <a:r>
              <a:rPr lang="en-US" sz="1400" b="1" dirty="0">
                <a:solidFill>
                  <a:srgbClr val="1D1C1D"/>
                </a:solidFill>
                <a:effectLst/>
                <a:latin typeface="Calibri" panose="020F0502020204030204" pitchFamily="34" charset="0"/>
                <a:cs typeface="Calibri" panose="020F0502020204030204" pitchFamily="34" charset="0"/>
              </a:rPr>
              <a:t>dynamic analysis</a:t>
            </a:r>
            <a:r>
              <a:rPr lang="en-US" sz="1400" dirty="0">
                <a:solidFill>
                  <a:srgbClr val="1D1C1D"/>
                </a:solidFill>
                <a:effectLst/>
                <a:latin typeface="Calibri" panose="020F0502020204030204" pitchFamily="34" charset="0"/>
                <a:cs typeface="Calibri" panose="020F0502020204030204" pitchFamily="34" charset="0"/>
              </a:rPr>
              <a:t>, we have a checker, with the issue being a failure of that checker, similar to the way </a:t>
            </a:r>
            <a:r>
              <a:rPr lang="en-US" sz="1400" b="1" dirty="0">
                <a:solidFill>
                  <a:srgbClr val="1D1C1D"/>
                </a:solidFill>
                <a:effectLst/>
                <a:latin typeface="Calibri" panose="020F0502020204030204" pitchFamily="34" charset="0"/>
                <a:cs typeface="Calibri" panose="020F0502020204030204" pitchFamily="34" charset="0"/>
              </a:rPr>
              <a:t>fuzz testing </a:t>
            </a:r>
            <a:r>
              <a:rPr lang="en-US" sz="1400" dirty="0">
                <a:solidFill>
                  <a:srgbClr val="1D1C1D"/>
                </a:solidFill>
                <a:effectLst/>
                <a:latin typeface="Calibri" panose="020F0502020204030204" pitchFamily="34" charset="0"/>
                <a:cs typeface="Calibri" panose="020F0502020204030204" pitchFamily="34" charset="0"/>
              </a:rPr>
              <a:t>works.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In this case, the location is a variable resolution location.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is to say that depending on the amount of information we have, we're going to be able to identify the location of the fault with various degrees of precision.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For </a:t>
            </a:r>
            <a:r>
              <a:rPr lang="en-US" sz="1400" b="1" dirty="0">
                <a:solidFill>
                  <a:srgbClr val="1D1C1D"/>
                </a:solidFill>
                <a:effectLst/>
                <a:latin typeface="Calibri" panose="020F0502020204030204" pitchFamily="34" charset="0"/>
                <a:cs typeface="Calibri" panose="020F0502020204030204" pitchFamily="34" charset="0"/>
              </a:rPr>
              <a:t>penetration testing </a:t>
            </a:r>
            <a:r>
              <a:rPr lang="en-US" sz="1400" dirty="0">
                <a:solidFill>
                  <a:srgbClr val="1D1C1D"/>
                </a:solidFill>
                <a:effectLst/>
                <a:latin typeface="Calibri" panose="020F0502020204030204" pitchFamily="34" charset="0"/>
                <a:cs typeface="Calibri" panose="020F0502020204030204" pitchFamily="34" charset="0"/>
              </a:rPr>
              <a:t>and </a:t>
            </a:r>
            <a:r>
              <a:rPr lang="en-US" sz="1400" b="1" dirty="0">
                <a:solidFill>
                  <a:srgbClr val="1D1C1D"/>
                </a:solidFill>
                <a:effectLst/>
                <a:latin typeface="Calibri" panose="020F0502020204030204" pitchFamily="34" charset="0"/>
                <a:cs typeface="Calibri" panose="020F0502020204030204" pitchFamily="34" charset="0"/>
              </a:rPr>
              <a:t>incident response</a:t>
            </a:r>
            <a:r>
              <a:rPr lang="en-US" sz="1400" dirty="0">
                <a:solidFill>
                  <a:srgbClr val="1D1C1D"/>
                </a:solidFill>
                <a:effectLst/>
                <a:latin typeface="Calibri" panose="020F0502020204030204" pitchFamily="34" charset="0"/>
                <a:cs typeface="Calibri" panose="020F0502020204030204" pitchFamily="34" charset="0"/>
              </a:rPr>
              <a:t>, what we have are tests with the location being test steps.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Both have issues which represent failures that have been identified. These are very high-level, very process-oriented in nature.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last thing for consideration is </a:t>
            </a:r>
            <a:r>
              <a:rPr lang="en-US" sz="1400" b="1" dirty="0">
                <a:solidFill>
                  <a:srgbClr val="1D1C1D"/>
                </a:solidFill>
                <a:effectLst/>
                <a:latin typeface="Calibri" panose="020F0502020204030204" pitchFamily="34" charset="0"/>
                <a:cs typeface="Calibri" panose="020F0502020204030204" pitchFamily="34" charset="0"/>
              </a:rPr>
              <a:t>attack surface analysis</a:t>
            </a:r>
            <a:r>
              <a:rPr lang="en-US" sz="1400"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one is a bit more abstract in that we are looking at types of attack surfaces. Instead of the location, we're considering the exposure that is expressed by the surface.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issue is an excess of access via the exposed surface.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 these are not 1-to-1 to each other.</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However, from a conceptual standpoint, SARIF allows us to convey information in a way which allows us to have a uniform mechanism for processing the data.</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6918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second activity in the threat prioritization workflow is </a:t>
            </a:r>
            <a:r>
              <a:rPr lang="en-US" sz="1400" b="1" dirty="0">
                <a:solidFill>
                  <a:srgbClr val="1D1C1D"/>
                </a:solidFill>
                <a:effectLst/>
                <a:latin typeface="Calibri" panose="020F0502020204030204" pitchFamily="34" charset="0"/>
                <a:cs typeface="Calibri" panose="020F0502020204030204" pitchFamily="34" charset="0"/>
              </a:rPr>
              <a:t>threat candidate risking</a:t>
            </a:r>
            <a:r>
              <a:rPr lang="en-US" sz="1400"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Here a risk SME takes the ranked threat candidates and assigns a risk impact to each.</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As a reminder, our ranked threat candidates contain the information of what the threat is, where it's located, what the worst-case scenario is, and what the likelihood as determined by the ranking activity was.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the output augments the input information with the impact information.</a:t>
            </a:r>
          </a:p>
        </p:txBody>
      </p:sp>
    </p:spTree>
    <p:extLst>
      <p:ext uri="{BB962C8B-B14F-4D97-AF65-F5344CB8AC3E}">
        <p14:creationId xmlns:p14="http://schemas.microsoft.com/office/powerpoint/2010/main" val="1220575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second activity in the threat prioritization workflow is </a:t>
            </a:r>
            <a:r>
              <a:rPr lang="en-US" sz="1400" b="1" strike="sngStrike" dirty="0">
                <a:solidFill>
                  <a:srgbClr val="1D1C1D"/>
                </a:solidFill>
                <a:effectLst/>
                <a:latin typeface="Calibri" panose="020F0502020204030204" pitchFamily="34" charset="0"/>
                <a:cs typeface="Calibri" panose="020F0502020204030204" pitchFamily="34" charset="0"/>
              </a:rPr>
              <a:t>threat candidate risking</a:t>
            </a:r>
            <a:r>
              <a:rPr lang="en-US" sz="1400" strike="sngStrike"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Here a risk SME takes the ranked threat candidates and assigns a risk impact to each.</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As a reminder, our ranked threat candidates contain the information of what the threat is, where it's located, what the worst-case scenario is, and what the likelihood as determined by the ranking activity was.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the output augments the input information with the impact information.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3386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second activity in the threat prioritization workflow is </a:t>
            </a:r>
            <a:r>
              <a:rPr lang="en-US" sz="1400" b="1" strike="sngStrike" dirty="0">
                <a:solidFill>
                  <a:srgbClr val="1D1C1D"/>
                </a:solidFill>
                <a:effectLst/>
                <a:latin typeface="Calibri" panose="020F0502020204030204" pitchFamily="34" charset="0"/>
                <a:cs typeface="Calibri" panose="020F0502020204030204" pitchFamily="34" charset="0"/>
              </a:rPr>
              <a:t>threat candidate risking</a:t>
            </a:r>
            <a:r>
              <a:rPr lang="en-US" sz="1400" strike="sngStrike" dirty="0">
                <a:solidFill>
                  <a:srgbClr val="1D1C1D"/>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Here a risk SME takes the ranked threat candidates and assigns a risk impact to each.</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As a reminder, our ranked threat candidates contain the information of what the threat is, where it's located, what the worst-case scenario is, and what the likelihood as determined by the ranking activity was.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the output augments the input information with the impact information.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1458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third activity in the threat prioritization workflow is threat candidate slicing.</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take the threat candidates which have been both ranked and risked and slice them.</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 is, we bisect the space they exist in to determine which present an uncontrolled risk.</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These are designated as uncontrolled threats and forwarded to the issue tracking system.</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If an issue is determined to be controlled an update dismissed candidate notification is sent to the source tracker document in order to record this.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Additionally, a threat report will be generated for audit purposes.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It's important to note that it's the responsibility of the standard issue management process to disposition issues by applying the standard risk treatments of avoid, reduce, share, or retain.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Additionally, it's necessary to document the reason for this disposition.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as a reminder, our inputs are what the threat is, where it is located, what the worst case is, what the likelihood is, and what its impact is.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output list is truncated, in that we're only including the uncontrolled threats.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so, rather than indicating whether the threat is controlled or uncontrolled.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simply provide a priority for the threat.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reason for this is that all the threats being entered into the issue tracking system are uncontrolled threats.</a:t>
            </a:r>
          </a:p>
        </p:txBody>
      </p:sp>
    </p:spTree>
    <p:extLst>
      <p:ext uri="{BB962C8B-B14F-4D97-AF65-F5344CB8AC3E}">
        <p14:creationId xmlns:p14="http://schemas.microsoft.com/office/powerpoint/2010/main" val="1640748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activity in the threat prioritization workflow is threat candidate slicing.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take the threat candidates which have been both ranked and risked and slice them.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is, we bisect the space they exist in to determine which present an uncontrolled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These are designated as uncontrolled threats and forwarded to the issue tracking system.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If an issue is determined to be controlled an update dismissed candidate notification is sent to the source tracker document in order to record this.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a threat report will be generated for audit purposes.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important to note that it's the responsibility of the standard issue management process to disposition issues by applying the standard risk treatments of avoid, reduce, share, or retain.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it's necessary to document the reason for this disposition.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as a reminder, our inputs are what the threat is, where it is located, what the worst case is, what the likelihood is, and what its impact is.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output list is truncated, in that we're only including the uncontrolled threats.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so, rather than indicating whether the threat is controlled or uncontrolled.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simply provide a priority for the threat.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reason for this is that all the threats being entered into the issue tracking system are uncontrolled threats.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1140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activity in the threat prioritization workflow is threat candidate slicing.</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take the threat candidates which have been both ranked and risked and slice them.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 is, we bisect the space they exist in to determine which present an uncontrolled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These are designated as uncontrolled threats and forwarded to the issue tracking system.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If an issue is determined to be controlled an update dismissed candidate notification is sent to the source tracker document in order to record this.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a threat report will be generated for audit purposes.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It's important to note that it's the responsibility of the standard issue management process to disposition issues by applying the standard risk treatments of avoid, reduce, share, or retain.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Additionally, it's necessary to document the reason for this disposition.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as a reminder, our inputs are what the threat is, where it is located, what the worst case is, what the likelihood is, and what its impact is.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output list is truncated, in that we're only including the uncontrolled threats.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so, rather than indicating whether the threat is controlled or uncontrolled.</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simply provide a priority for the threat.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reason for this is that all the threats being entered into the issue tracking system are uncontrolled threats.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6281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Now let's take a moment and look at how we're going to actually do the slicing operation itself.</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Here's a diagram that shows the way that the slicing or determination of controlled and uncontrolled threats is achieved.</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diagram is adapted from the FDA’s Post-market Management of Cybersecurity and Medical Devices document.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have the values from the ranking and the risking activities, the likelihood and impact values.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showing them here as being continuous.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Similarly, the range from controlled to uncontrolled is also being shown as continuous.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line bisecting the exploitability-severity space, shown here in red, is the risk appetite.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need it not only to establish those threats we consider controlled or uncontrolled, but also to prioritize them.</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Above the line, the threats are deemed to be uncontrolled, that is, in need of mitigation.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 will cover the mechanism used to make the determination of controlled versus uncontrolled and risk appetite in a bit.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8382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p:txBody>
      </p:sp>
    </p:spTree>
    <p:extLst>
      <p:ext uri="{BB962C8B-B14F-4D97-AF65-F5344CB8AC3E}">
        <p14:creationId xmlns:p14="http://schemas.microsoft.com/office/powerpoint/2010/main" val="39053515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Now let's take a moment and look at how we're going to actually do the slicing operation itself.</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Here's a diagram that shows the way that the slicing or determination of controlled and uncontrolled threats is achieved.</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diagram is adapted from the FDA’s Post-market Management of Cybersecurity and Medical Devices document.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have the values from the ranking and the risking activities, the likelihood and impact values.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We're showing them here as being continuous.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Similarly, the range from controlled to uncontrolled is also being shown as continuous.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line bisecting the exploitability-severity space, shown here in red, is the risk appetite.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need it not only to establish those threats we consider controlled or uncontrolled, but also to prioritize them.</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Above the line, the threats are deemed to be uncontrolled, that is, in need of mitigation.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 will cover the mechanism used to make the determination of controlled versus uncontrolled and risk appetite in a bit.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4391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of the questions that comes up a lot is given a set of uncontrolled threats, which ones are the most important to deal with.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just do a strict bisection and say everything above the line is uncontrolled, that doesn't really help all that much.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to address this issue is to take a set of points in the space and consider the magnitude of the normal from the risk appetite line to the individual plotted threats.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can then assign an ordering to them based on this magnitude of the normal.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this is a wonderful theoretical approach and although it is possible to apply the math behind it, this is not typically how organizations address this particular problem.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how it’s typically handled.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088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of the questions that comes up a lot is given a set of uncontrolled threats, which ones are the most important to deal with.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just do a strict bisection and say everything above the line is uncontrolled, that doesn't really help all that much.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way to address this issue is to take a set of points in the space and consider the magnitude of the normal from the risk appetite line to the individual plotted threats.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can then assign an ordering to them based on this magnitude of the normal.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this is a wonderful theoretical approach and although it is possible to apply the math behind it, this is not typically how organizations address this particular problem.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how it’s typically handled.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49195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of the questions that comes up a lot is given a set of uncontrolled threats, which ones are the most important to deal with.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just do a strict bisection and say everything above the line is uncontrolled, that doesn't really help all that much.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One way to address this issue is to take a set of points in the space and consider the magnitude of the normal from the risk appetite line to the individual plotted threats.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then assign an ordering to them based on this magnitude of the normal.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this is a wonderful theoretical approach and although it is possible to apply the math behind it, this is not typically how organizations address this particular problem.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how it’s typically handled.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69486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typical way that organizations deal with the likelihood and impact information is through quantization.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Quantization is built into most of the tools used to determine the impact and the likelihood.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also because of this, they are baked into various standards.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reason for the adoption of quantized rather than continuous values is that people believe it reduces decision-making complexity.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how the likelihood and the impact are quantized.</a:t>
            </a:r>
          </a:p>
        </p:txBody>
      </p:sp>
    </p:spTree>
    <p:extLst>
      <p:ext uri="{BB962C8B-B14F-4D97-AF65-F5344CB8AC3E}">
        <p14:creationId xmlns:p14="http://schemas.microsoft.com/office/powerpoint/2010/main" val="4521169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Probably the most well-known likelihood ranking system is CVSS.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CVSS is a system which has a score ranging from 0.0 to 10.0 in increments of 0.1.</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It's a system based on the ordering of one hundred unique threats into a particular order, but we can quantize it into twelve buckets, as shown here.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CVSS also specifies a rating which quantized to only five levels of interest.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Technically four, but a true zero or none is added so that we can actually talk about a zero.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Those being none, low, medium, high, and critical.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values map directly to the requirement of ISO/SAE 21434 which has very low, low, medium, and high.</a:t>
            </a:r>
          </a:p>
        </p:txBody>
      </p:sp>
    </p:spTree>
    <p:extLst>
      <p:ext uri="{BB962C8B-B14F-4D97-AF65-F5344CB8AC3E}">
        <p14:creationId xmlns:p14="http://schemas.microsoft.com/office/powerpoint/2010/main" val="555218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CVSS works reasonably well for many things. but not all.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Two other systems worth mentioning stem from work done by NIST.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are the </a:t>
            </a:r>
            <a:r>
              <a:rPr lang="en-US" sz="1400" b="1" dirty="0">
                <a:latin typeface="Calibri" panose="020F0502020204030204" pitchFamily="34" charset="0"/>
                <a:cs typeface="Calibri" panose="020F0502020204030204" pitchFamily="34" charset="0"/>
              </a:rPr>
              <a:t>common configuration scoring system </a:t>
            </a:r>
            <a:r>
              <a:rPr lang="en-US" sz="1400" dirty="0">
                <a:latin typeface="Calibri" panose="020F0502020204030204" pitchFamily="34" charset="0"/>
                <a:cs typeface="Calibri" panose="020F0502020204030204" pitchFamily="34" charset="0"/>
              </a:rPr>
              <a:t>and the </a:t>
            </a:r>
            <a:r>
              <a:rPr lang="en-US" sz="1400" b="1" dirty="0">
                <a:latin typeface="Calibri" panose="020F0502020204030204" pitchFamily="34" charset="0"/>
                <a:cs typeface="Calibri" panose="020F0502020204030204" pitchFamily="34" charset="0"/>
              </a:rPr>
              <a:t>common misuse scoring system</a:t>
            </a:r>
            <a:r>
              <a:rPr lang="en-US" sz="1400" dirty="0">
                <a:latin typeface="Calibri" panose="020F0502020204030204" pitchFamily="34" charset="0"/>
                <a:cs typeface="Calibri" panose="020F0502020204030204" pitchFamily="34" charset="0"/>
              </a:rPr>
              <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They’re intended to complement CVSS.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Where CVSS focuses on the vulnerabilities of a system, CCSS focuses on its configuration. The problem lies not with the design of the system, but rather the metadata tailoring its behavior.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case of CMSS, the focus is on system misuse. Both the design and configuration may be correct, but the system is being leveraged for an unintended use case.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Both these scoring systems calculate their rankings using mechanisms similar to those used in CVSS.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these ranking systems have the same range of values.</a:t>
            </a:r>
          </a:p>
        </p:txBody>
      </p:sp>
    </p:spTree>
    <p:extLst>
      <p:ext uri="{BB962C8B-B14F-4D97-AF65-F5344CB8AC3E}">
        <p14:creationId xmlns:p14="http://schemas.microsoft.com/office/powerpoint/2010/main" val="1742880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quantization in the impact space, let's take a look at the safety domain.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There’s ISO 26262, which is the safety standard for automotive.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also have ISO 14971, the safety standard for medical devices.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ISO/SAE 21434, which specifies a numeric quantization standard for use with automotive cybersecurity.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FIPS 199, which is the IT standard addressing risk.</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note that these don't line up perfectly as you can see 26262 has a three-value raking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with the likelihood quantization, a zero or no impact value has been added in order to have a true zero.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order to go from the ISO 26262 space to the ISO/SAE 21434 space, you actually require more resolution than the 26262 numeric value provides.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have in the impact space is far less granular, when compared with what we see in the likelihood space.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is vastly different from the continuous space presented earlier.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I’ve made the point of adding a true zero value twice now.</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Does it really make that much of a difference?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Yes and no.</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only consider true positive cases where the threat candidate has both a non-zero likelihood and impact, then we would never need a true zero. Mostly.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never use the values for anything other than in a text field in a report, then we wouldn’t need a true zero. Mostly.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if we need to store the value in a database or perform computations using numeric values or need to assign a value of zero likelihood or no impact, then we absolutely need a true zero.</a:t>
            </a:r>
          </a:p>
        </p:txBody>
      </p:sp>
    </p:spTree>
    <p:extLst>
      <p:ext uri="{BB962C8B-B14F-4D97-AF65-F5344CB8AC3E}">
        <p14:creationId xmlns:p14="http://schemas.microsoft.com/office/powerpoint/2010/main" val="2462769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what happens if we shade in the boxes using our risk appetite line as a basis for slicing.</a:t>
            </a:r>
          </a:p>
        </p:txBody>
      </p:sp>
    </p:spTree>
    <p:extLst>
      <p:ext uri="{BB962C8B-B14F-4D97-AF65-F5344CB8AC3E}">
        <p14:creationId xmlns:p14="http://schemas.microsoft.com/office/powerpoint/2010/main" val="24972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what happens if we shade in the boxes using our risk appetite line as a basis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0853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0016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what happens if we shade in the boxes using our risk appetite line as a basis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7865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So, let's look at what happens if we shade in the boxes using our risk appetite line as a basis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2190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see what happens when we combine our slicing diagram from earlier with the concept of quantization.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start with our most granular level, that being the CVSS twelve bucket score and six bucket ISO/SAE 21434.</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compare that with the CVSS five bucket rank and ISO/SAE 21434 mapping.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There are far fewer buckets to consider.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how this compares with using CVSS rank against ISO 26262.</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finally, here’s CVSS versus FIPS 199.</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 can get a sense of the impact of quantization, but it’s still a bit abstract at this point.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let's look at what happens if we shade in the boxes using our risk appetite line as a basis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96746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We’ll apply a simple 51% rule as to whether or not we include a particular bucket, and use the risk appetite line to decide where to slice.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now can see more clearly how that affects the buckets that we can consider uncontrolled.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you can see here, the high granularity case is going to give us, the greatest number of discrete items.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go through the previously mentioned combinations,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see that each of the choices made for decompose of the space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has an impact on what values you're going to pick up for a given choice of risk appetite.</a:t>
            </a:r>
          </a:p>
        </p:txBody>
      </p:sp>
    </p:spTree>
    <p:extLst>
      <p:ext uri="{BB962C8B-B14F-4D97-AF65-F5344CB8AC3E}">
        <p14:creationId xmlns:p14="http://schemas.microsoft.com/office/powerpoint/2010/main" val="27064131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apply a simple 51% rule as to whether or not we include a particular bucket, and use the risk appetite line to decide where to slice.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now can see more clearly how that affects the buckets that we can consider uncontrolled.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you can see here, the high granularity case is going to give us, the greatest number of discrete items.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we go through the previously mentioned combinations,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see that each of the choices made for decompose of the space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has an impact on what values you're going to pick up for a given choice of risk appetite.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2292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apply a simple 51% rule as to whether or not we include a particular bucket, and use the risk appetite line to decide where to slice.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now can see more clearly how that affects the buckets that we can consider uncontrolled.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you can see here, the high granularity case is going to give us, the greatest number of discrete items.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go through the previously mentioned combinations,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you'll see that each of the choices made for decompose of the space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has an impact on what values you're going to pick up for a given choice of risk appetite.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911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apply a simple 51% rule as to whether or not we include a particular bucket, and use the risk appetite line to decide where to slice.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now can see more clearly how that affects the buckets that we can consider uncontrolled.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you can see here, the high granularity case is going to give us, the greatest number of discrete items.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go through the previously mentioned combinations,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you'll see that each of the choices made for decompose of the space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has an impact on what values you're going to pick up for a given choice of risk appetite</a:t>
            </a:r>
          </a:p>
        </p:txBody>
      </p:sp>
    </p:spTree>
    <p:extLst>
      <p:ext uri="{BB962C8B-B14F-4D97-AF65-F5344CB8AC3E}">
        <p14:creationId xmlns:p14="http://schemas.microsoft.com/office/powerpoint/2010/main" val="564535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brings us back to the problem of prioritization.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once again at the continuous representation.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As covered earlier, we take the magnitude of the normals and use them to determine what the prioritization is going to be.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this methodology can be used, but it's not really workable for the quantized form because we would have to end up using the center point of each bucket for any value that it contained.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that's not really a workable strategy.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a way to look at the buckets and come up with this prioritization.</a:t>
            </a:r>
          </a:p>
        </p:txBody>
      </p:sp>
    </p:spTree>
    <p:extLst>
      <p:ext uri="{BB962C8B-B14F-4D97-AF65-F5344CB8AC3E}">
        <p14:creationId xmlns:p14="http://schemas.microsoft.com/office/powerpoint/2010/main" val="16398983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what we've done is taken the numeric values for the twelve bucket CVSS and six bucket ISO/SAE 21434 and multiplied them together.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can see here is that these are the floor values of the CVSS buckets, which is why the value of 0.1, since it’s the lowest non-zero CVSS value.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then we go from zero through five for the 21434 values.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we could do all sorts of mathematical gymnastics to ensure that each value is unique.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For instance, you could put weightings on them to make things that are exactly the same be different based on their weighting from the impact space versus the likelihood space.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But in terms of a rough value, these are reasonable.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These can stand in as a good proxy for doing all the hard math of figuring normals to spaces and centers of the buckets.</a:t>
            </a:r>
          </a:p>
        </p:txBody>
      </p:sp>
    </p:spTree>
    <p:extLst>
      <p:ext uri="{BB962C8B-B14F-4D97-AF65-F5344CB8AC3E}">
        <p14:creationId xmlns:p14="http://schemas.microsoft.com/office/powerpoint/2010/main" val="40630787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deal with that?</a:t>
            </a:r>
          </a:p>
        </p:txBody>
      </p:sp>
    </p:spTree>
    <p:extLst>
      <p:ext uri="{BB962C8B-B14F-4D97-AF65-F5344CB8AC3E}">
        <p14:creationId xmlns:p14="http://schemas.microsoft.com/office/powerpoint/2010/main" val="3377798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186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41259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913569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0536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6570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Typically, when we think about risk in safety-critical systems, we're thinking about safety risk, but in reality, there are multiple domains of risk.</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So, let’s look at four of those domains which are specified in </a:t>
            </a:r>
            <a:r>
              <a:rPr lang="en-US" sz="1400" b="1" strike="sngStrike" dirty="0">
                <a:solidFill>
                  <a:srgbClr val="1D1C1D"/>
                </a:solidFill>
                <a:effectLst/>
                <a:latin typeface="Calibri" panose="020F0502020204030204" pitchFamily="34" charset="0"/>
                <a:cs typeface="Calibri" panose="020F0502020204030204" pitchFamily="34" charset="0"/>
              </a:rPr>
              <a:t>EVITA D2.3 security requirements for automotive onboard network based on dark side scenarios</a:t>
            </a:r>
          </a:p>
          <a:p>
            <a:pPr marL="0" lvl="0" indent="0" algn="l" rtl="0">
              <a:spcBef>
                <a:spcPts val="0"/>
              </a:spcBef>
              <a:spcAft>
                <a:spcPts val="0"/>
              </a:spcAft>
              <a:buNone/>
            </a:pPr>
            <a:endParaRPr lang="en-US" sz="1400" b="1"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talk about each domain and how we’ll address them collectively in the context of threat prioritization.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first domain is safety.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We're considering here the functional safety of the vehicle occupants and the road users.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Our second domain is finance.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How do we prevent fraudulent transactions from taking place via the electronic systems within the vehicle and its connected infrastructure?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how do we prevent the vehicle itself from being stolen?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third domain is privacy.</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focus is on the privacy of both the vehicle users and the IP of the OEM and suppliers.</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This gets down to things like the code that's running in the vehicle or the data stores that are being held in the vehicle.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And our fourth area is that of operation.</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The concern is the operational performance of the vehicle and things which can perturb that operational performance.</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solidFill>
                  <a:srgbClr val="1D1C1D"/>
                </a:solidFill>
                <a:effectLst/>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Together all of these domains of risk have to be considered for any threat candidate.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That's wonderful. Now we have four risk domains instead of just one.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How do we deal with that?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06204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order to accomplish this multi-domain workflow, let's go back to our original workflow diagram, which you can see here where we have the ranking, the risking and the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let's take it and break it up so that we can address those multiple domains.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Here, we see the risking and slicing activities are replicated.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Specifically, there's going to be one of these per risk domain.</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Additionally, we have a new activity that needs to take place.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the consolidation of the risk domains.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comes between the uncontrolled threats and the issue tracking system.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Let's look at that particular additional step.</a:t>
            </a:r>
          </a:p>
        </p:txBody>
      </p:sp>
    </p:spTree>
    <p:extLst>
      <p:ext uri="{BB962C8B-B14F-4D97-AF65-F5344CB8AC3E}">
        <p14:creationId xmlns:p14="http://schemas.microsoft.com/office/powerpoint/2010/main" val="38094211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order to accomplish this multi-domain workflow, let's go back to our original workflow diagram, which you can see here where we have the ranking, the risking and the slicing.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let's take it and break it up so that we can address those multiple domains.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see the risking and slicing activities are replicated.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Specifically, there's going to be one of these per risk domain.</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Additionally, we have a new activity that needs to take place.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That's the consolidation of the risk domains.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This comes between the uncontrolled threats and the issue tracking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Let's look at that particular additional step.</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926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Here we have the consolidation activity.</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We take the uncontrolled threats from each of the risk domains that have been risked and then sliced using their respective criteria for slicing.</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Because the appetite for each of these risk domains is going to differ, we’ll consolidate them in such a way as to de-duplicate any items which come from multiple risk domains.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When we de-duplicate, we do so maintaining the traceability back to all contributions for the consolidated threats entered into the issue tracking system.</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we generate a consolidated threat report for audit purposes.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880315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So, to summarize</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threat prioritization approach used within the AVCDL allows us to have uniform treatment of all threat sources.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It specifies a common data interchange format that being SARIF.</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approach works with either continuous or quantized metrics.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Finally, the approach works with both single and multiple risk domains.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Hopefully it's appreciated that this methodology is far closer to our desired orchestration than it is to a herd of one-man bands.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implementation of it gives you a lot more leverage dealing with cybersecurity throughout the product development lifecycle.</a:t>
            </a:r>
          </a:p>
        </p:txBody>
      </p:sp>
    </p:spTree>
    <p:extLst>
      <p:ext uri="{BB962C8B-B14F-4D97-AF65-F5344CB8AC3E}">
        <p14:creationId xmlns:p14="http://schemas.microsoft.com/office/powerpoint/2010/main" val="884126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All </a:t>
            </a:r>
            <a:r>
              <a:rPr lang="en-US" sz="1400" dirty="0">
                <a:effectLst/>
                <a:latin typeface="Calibri" panose="020F0502020204030204" pitchFamily="34" charset="0"/>
                <a:ea typeface="Calibri" panose="020F0502020204030204" pitchFamily="34" charset="0"/>
                <a:cs typeface="Calibri" panose="020F0502020204030204" pitchFamily="34" charset="0"/>
              </a:rPr>
              <a:t>AVCDL materials, both in source and distribution forms, are available on our GitHub site, as shown here.</a:t>
            </a:r>
          </a:p>
          <a:p>
            <a:pPr marL="0" marR="0" indent="0" algn="just">
              <a:spcBef>
                <a:spcPts val="0"/>
              </a:spcBef>
              <a:spcAft>
                <a:spcPts val="1200"/>
              </a:spcAft>
              <a:buNone/>
            </a:pP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Because of the size of the repository, it's recommended that you either clone the repository or download a ZIP archive of it, if you're not familiar with using git.</a:t>
            </a:r>
          </a:p>
          <a:p>
            <a:pPr marL="0" marR="0" indent="0" algn="just">
              <a:spcBef>
                <a:spcPts val="0"/>
              </a:spcBef>
              <a:spcAft>
                <a:spcPts val="1200"/>
              </a:spcAft>
              <a:buNone/>
            </a:pPr>
            <a:endPar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Instructions for downloading a ZIP archive are linked to on the repository’s front page. </a:t>
            </a:r>
            <a:endParaRPr lang="en-US" sz="1400" dirty="0">
              <a:effectLst/>
              <a:latin typeface="Calibri" panose="020F0502020204030204" pitchFamily="34" charset="0"/>
              <a:ea typeface="Calibri" panose="020F0502020204030204" pitchFamily="34" charset="0"/>
              <a:cs typeface="Calibri" panose="020F0502020204030204" pitchFamily="34" charset="0"/>
            </a:endParaRPr>
          </a:p>
          <a:p>
            <a:pPr marL="0" lvl="0" indent="0" algn="l" rtl="0">
              <a:spcBef>
                <a:spcPts val="0"/>
              </a:spcBef>
              <a:spcAft>
                <a:spcPts val="0"/>
              </a:spcAft>
              <a:buNone/>
            </a:pPr>
            <a:endParaRP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1987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7836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marR="0" indent="0" algn="just">
              <a:spcBef>
                <a:spcPts val="0"/>
              </a:spcBef>
              <a:spcAft>
                <a:spcPts val="1200"/>
              </a:spcAft>
              <a:buNone/>
            </a:pPr>
            <a:r>
              <a:rPr lang="en-US"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With this training complete</a:t>
            </a:r>
            <a:r>
              <a:rPr lang="en-US" sz="1400" dirty="0"/>
              <a:t>, you can proceed to one of the more specific areas.</a:t>
            </a:r>
          </a:p>
          <a:p>
            <a:pPr marL="0" marR="0" indent="0" algn="just">
              <a:spcBef>
                <a:spcPts val="0"/>
              </a:spcBef>
              <a:spcAft>
                <a:spcPts val="1200"/>
              </a:spcAft>
              <a:buNone/>
            </a:pPr>
            <a:endParaRPr lang="en-US" sz="1400" dirty="0"/>
          </a:p>
          <a:p>
            <a:pPr marL="0" marR="0" indent="0" algn="just">
              <a:spcBef>
                <a:spcPts val="0"/>
              </a:spcBef>
              <a:spcAft>
                <a:spcPts val="1200"/>
              </a:spcAft>
              <a:buNone/>
            </a:pPr>
            <a:r>
              <a:rPr lang="en-US" sz="1400" dirty="0"/>
              <a:t>These are:</a:t>
            </a:r>
          </a:p>
          <a:p>
            <a:pPr marL="0" marR="0" indent="0" algn="just">
              <a:spcBef>
                <a:spcPts val="0"/>
              </a:spcBef>
              <a:spcAft>
                <a:spcPts val="1200"/>
              </a:spcAft>
              <a:buNone/>
            </a:pPr>
            <a:endParaRPr lang="en-US" sz="1400" dirty="0"/>
          </a:p>
          <a:p>
            <a:pPr marL="285750" marR="0" indent="-285750" algn="just">
              <a:spcBef>
                <a:spcPts val="0"/>
              </a:spcBef>
              <a:spcAft>
                <a:spcPts val="1200"/>
              </a:spcAft>
            </a:pPr>
            <a:r>
              <a:rPr lang="en-US" sz="1400" dirty="0"/>
              <a:t>Attack surface analysis</a:t>
            </a:r>
          </a:p>
          <a:p>
            <a:pPr marL="285750" marR="0" indent="-285750" algn="just">
              <a:spcBef>
                <a:spcPts val="0"/>
              </a:spcBef>
              <a:spcAft>
                <a:spcPts val="1200"/>
              </a:spcAft>
            </a:pPr>
            <a:r>
              <a:rPr lang="en-US" sz="1400" dirty="0"/>
              <a:t>Threat modeling</a:t>
            </a:r>
          </a:p>
          <a:p>
            <a:pPr marL="285750" marR="0" indent="-285750" algn="just">
              <a:spcBef>
                <a:spcPts val="0"/>
              </a:spcBef>
              <a:spcAft>
                <a:spcPts val="1200"/>
              </a:spcAft>
            </a:pPr>
            <a:r>
              <a:rPr lang="en-US" sz="1400" dirty="0"/>
              <a:t>Penetration testing</a:t>
            </a:r>
          </a:p>
          <a:p>
            <a:pPr marL="285750" marR="0" indent="-285750" algn="just">
              <a:spcBef>
                <a:spcPts val="0"/>
              </a:spcBef>
              <a:spcAft>
                <a:spcPts val="1200"/>
              </a:spcAft>
            </a:pPr>
            <a:r>
              <a:rPr lang="en-US" sz="1400" dirty="0"/>
              <a:t>Vulnerability identification</a:t>
            </a:r>
          </a:p>
          <a:p>
            <a:pPr marL="285750" marR="0" indent="-285750" algn="just">
              <a:spcBef>
                <a:spcPts val="0"/>
              </a:spcBef>
              <a:spcAft>
                <a:spcPts val="1200"/>
              </a:spcAft>
            </a:pPr>
            <a:r>
              <a:rPr lang="en-US" sz="1400" dirty="0"/>
              <a:t>Static analysis</a:t>
            </a:r>
          </a:p>
          <a:p>
            <a:pPr marL="285750" marR="0" indent="-285750" algn="just">
              <a:spcBef>
                <a:spcPts val="0"/>
              </a:spcBef>
              <a:spcAft>
                <a:spcPts val="1200"/>
              </a:spcAft>
            </a:pPr>
            <a:r>
              <a:rPr lang="en-US" sz="1400" dirty="0"/>
              <a:t>Dynamic analysis</a:t>
            </a:r>
          </a:p>
          <a:p>
            <a:pPr marL="285750" marR="0" indent="-285750" algn="just">
              <a:spcBef>
                <a:spcPts val="0"/>
              </a:spcBef>
              <a:spcAft>
                <a:spcPts val="1200"/>
              </a:spcAft>
            </a:pPr>
            <a:r>
              <a:rPr lang="en-US" sz="1400" dirty="0"/>
              <a:t>Fuzz testing</a:t>
            </a:r>
          </a:p>
          <a:p>
            <a:pPr marL="285750" marR="0" indent="-285750" algn="just">
              <a:spcBef>
                <a:spcPts val="0"/>
              </a:spcBef>
              <a:spcAft>
                <a:spcPts val="1200"/>
              </a:spcAft>
            </a:pPr>
            <a:endParaRPr lang="en-US" sz="1400" dirty="0"/>
          </a:p>
          <a:p>
            <a:pPr marL="0" marR="0" indent="0" algn="just">
              <a:spcBef>
                <a:spcPts val="0"/>
              </a:spcBef>
              <a:spcAft>
                <a:spcPts val="1200"/>
              </a:spcAft>
              <a:buNone/>
            </a:pPr>
            <a:r>
              <a:rPr lang="en-US" sz="1400" dirty="0"/>
              <a:t>and</a:t>
            </a:r>
          </a:p>
          <a:p>
            <a:pPr marL="285750" marR="0" indent="-285750" algn="just">
              <a:spcBef>
                <a:spcPts val="0"/>
              </a:spcBef>
              <a:spcAft>
                <a:spcPts val="1200"/>
              </a:spcAft>
            </a:pPr>
            <a:endParaRPr lang="en-US" sz="1400" dirty="0"/>
          </a:p>
          <a:p>
            <a:pPr marL="285750" marR="0" indent="-285750" algn="just">
              <a:spcBef>
                <a:spcPts val="0"/>
              </a:spcBef>
              <a:spcAft>
                <a:spcPts val="1200"/>
              </a:spcAft>
            </a:pPr>
            <a:r>
              <a:rPr lang="en-US" sz="1400" dirty="0"/>
              <a:t>Secure code review</a:t>
            </a:r>
          </a:p>
          <a:p>
            <a:pPr marL="285750" marR="0" indent="-285750" algn="just">
              <a:spcBef>
                <a:spcPts val="0"/>
              </a:spcBef>
              <a:spcAft>
                <a:spcPts val="1200"/>
              </a:spcAft>
            </a:pPr>
            <a:endParaRPr lang="en-US" sz="1400" dirty="0"/>
          </a:p>
          <a:p>
            <a:pPr marL="0" marR="0" indent="0" algn="just">
              <a:spcBef>
                <a:spcPts val="0"/>
              </a:spcBef>
              <a:spcAft>
                <a:spcPts val="1200"/>
              </a:spcAft>
              <a:buNone/>
            </a:pPr>
            <a:r>
              <a:rPr lang="en-US" sz="1400" dirty="0"/>
              <a:t>Some of these may have other prerequisites and so be sure to check as to whether all of the prerequisites have been attended to for any of the areas that you would like to pursue.</a:t>
            </a:r>
          </a:p>
        </p:txBody>
      </p:sp>
    </p:spTree>
    <p:extLst>
      <p:ext uri="{BB962C8B-B14F-4D97-AF65-F5344CB8AC3E}">
        <p14:creationId xmlns:p14="http://schemas.microsoft.com/office/powerpoint/2010/main" val="37017396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Here are references to the source material used in the creation of this presentation.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They'll also be included in the video description.</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r>
              <a:rPr lang="en-US" sz="1400" dirty="0">
                <a:solidFill>
                  <a:srgbClr val="1D1C1D"/>
                </a:solidFill>
                <a:effectLst/>
                <a:latin typeface="Calibri" panose="020F0502020204030204" pitchFamily="34" charset="0"/>
                <a:cs typeface="Calibri" panose="020F0502020204030204" pitchFamily="34" charset="0"/>
              </a:rPr>
              <a:t>Additionally, this presentation’s source material will be provided on the AVCDL GitHub repository.</a:t>
            </a: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a:p>
            <a:pPr marL="158750" indent="0" algn="l">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67727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5936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p:txBody>
      </p:sp>
    </p:spTree>
    <p:extLst>
      <p:ext uri="{BB962C8B-B14F-4D97-AF65-F5344CB8AC3E}">
        <p14:creationId xmlns:p14="http://schemas.microsoft.com/office/powerpoint/2010/main" val="34722418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solidFill>
                  <a:srgbClr val="1D1C1D"/>
                </a:solidFill>
                <a:effectLst/>
                <a:latin typeface="Calibri" panose="020F0502020204030204" pitchFamily="34" charset="0"/>
                <a:cs typeface="Calibri" panose="020F0502020204030204" pitchFamily="34" charset="0"/>
              </a:rPr>
              <a:t>(carry over to fit time)</a:t>
            </a:r>
          </a:p>
        </p:txBody>
      </p:sp>
    </p:spTree>
    <p:extLst>
      <p:ext uri="{BB962C8B-B14F-4D97-AF65-F5344CB8AC3E}">
        <p14:creationId xmlns:p14="http://schemas.microsoft.com/office/powerpoint/2010/main" val="2926223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2750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strike="sngStrike" dirty="0">
              <a:solidFill>
                <a:srgbClr val="1D1C1D"/>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Unlike many aspects of product development, cybersecurity is traditionally treated like a one-man band.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They're responsible for bringing their own instruments, playing their own music, and dealing with everything related to the function they try to accomplish.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 classic example is that of penetration testing.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can penetration test anything.</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don't need input from any other group.</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You just need the device and you can perform a penetration test and produce a penetration test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This in and of itself is fine.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if we then go and look at something like threat modeling, we discover that it’s the same kind of animal.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If we can have the device or the design or the requirements, we can synthesize a DFD which we can then reason on and generate a report from.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we could do static analysis and take all the source code and run it through a separate program, generate output, and then produce that set of results.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Or perhaps we could do something like fuzz testing where we actually are slightly more intrusive, but we still bring all the other pieces to the table ourselves.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we again generate a report.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Now it's not desirable for us to treat all of these activities and several more in isolation, but that's the way that they have traditionally been treated.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What we would like to have is not a collection of one-man bands, but rather a symphony orchestra where discrete elements can be composed and work harmoniously with each other.</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That's what the threat prioritization aspect of the AVCDL is intended to accomplish.</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9197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Script:</a:t>
            </a:r>
          </a:p>
          <a:p>
            <a:pPr marL="0" lvl="0" indent="0" algn="l" rtl="0">
              <a:spcBef>
                <a:spcPts val="0"/>
              </a:spcBef>
              <a:spcAft>
                <a:spcPts val="0"/>
              </a:spcAft>
              <a:buNone/>
            </a:pPr>
            <a:endParaRPr lang="en-US" sz="1400" dirty="0">
              <a:solidFill>
                <a:srgbClr val="1D1C1D"/>
              </a:solidFill>
              <a:effectLst/>
              <a:latin typeface="Arial" panose="020B060402020202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In the development of any complex system, there's a strong motivation to have processes and procedures which can both be shared and require few changes to existing workflows.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The threat prioritization process was designed with these goals in mind.</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One way the workflow achieves its light touch is by having a single simple mechanism for feeding changes back into earlier processes.</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To illustrate, we’ll use this diagram.</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It’s a bit of an eye chart, so we'll look at it in stages,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but basically what we're showing here is that activities providing feedback follow a common path.</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Although they don't generate feedback, the foundation and requirements phases receive feedback from other phases, specifically in the area of requirements.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design phase, what we see is that both the attack surface analysis and threat modeling activities can filter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We’ll cover this workflow in detail shortly.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As we can see, the threat prioritization process sends feedback through the issue tracking system into the element requirements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 the implementation phase, we can see four activities which are feeding into this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Those being fuzz testing, static analysis, dynamic analysis and security code review.</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feedback can go either directly to the element implementation process of the implementation phase or,</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depending on the scope of the change required,</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into either the element design review of the design phase or element requirements review of the foundation phase.</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Similarly, in the verification phase, we see that penetration testing, the attack surface analysis review and the threat modeling review feed into this same threat prioritization process, feeding back into the stages that we've mentioned already.</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&lt;pause&gt;</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And finally, in the operation phase, cybersecurity monitoring also feeds into the threat prioritization process.</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The advantage that we have is that regardless of the activity that we undertake within the AVCDL,</a:t>
            </a:r>
          </a:p>
          <a:p>
            <a:pPr marL="0" lvl="0" indent="0" algn="l" rtl="0">
              <a:spcBef>
                <a:spcPts val="0"/>
              </a:spcBef>
              <a:spcAft>
                <a:spcPts val="0"/>
              </a:spcAft>
              <a:buNone/>
            </a:pPr>
            <a:endParaRPr lang="en-US" sz="1400" strike="sngStrike"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400" strike="sngStrike" dirty="0">
                <a:latin typeface="Calibri" panose="020F0502020204030204" pitchFamily="34" charset="0"/>
                <a:cs typeface="Calibri" panose="020F0502020204030204" pitchFamily="34" charset="0"/>
              </a:rPr>
              <a:t>we have a single, simple, consistent set of activities that we do, regardless of the threat’s source.</a:t>
            </a:r>
          </a:p>
        </p:txBody>
      </p:sp>
    </p:spTree>
    <p:extLst>
      <p:ext uri="{BB962C8B-B14F-4D97-AF65-F5344CB8AC3E}">
        <p14:creationId xmlns:p14="http://schemas.microsoft.com/office/powerpoint/2010/main" val="189633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7" lvl="0" indent="-381006" algn="ctr">
              <a:spcBef>
                <a:spcPts val="0"/>
              </a:spcBef>
              <a:spcAft>
                <a:spcPts val="0"/>
              </a:spcAft>
              <a:buSzPts val="2400"/>
              <a:buChar char="●"/>
              <a:defRPr/>
            </a:lvl1pPr>
            <a:lvl2pPr marL="914415" lvl="1" indent="-349255" algn="ctr">
              <a:spcBef>
                <a:spcPts val="2099"/>
              </a:spcBef>
              <a:spcAft>
                <a:spcPts val="0"/>
              </a:spcAft>
              <a:buSzPts val="1900"/>
              <a:buChar char="○"/>
              <a:defRPr/>
            </a:lvl2pPr>
            <a:lvl3pPr marL="1371622" lvl="2" indent="-349255" algn="ctr">
              <a:spcBef>
                <a:spcPts val="2099"/>
              </a:spcBef>
              <a:spcAft>
                <a:spcPts val="0"/>
              </a:spcAft>
              <a:buSzPts val="1900"/>
              <a:buChar char="■"/>
              <a:defRPr/>
            </a:lvl3pPr>
            <a:lvl4pPr marL="1828831" lvl="3" indent="-349255" algn="ctr">
              <a:spcBef>
                <a:spcPts val="2099"/>
              </a:spcBef>
              <a:spcAft>
                <a:spcPts val="0"/>
              </a:spcAft>
              <a:buSzPts val="1900"/>
              <a:buChar char="●"/>
              <a:defRPr/>
            </a:lvl4pPr>
            <a:lvl5pPr marL="2286038" lvl="4" indent="-349255" algn="ctr">
              <a:spcBef>
                <a:spcPts val="2099"/>
              </a:spcBef>
              <a:spcAft>
                <a:spcPts val="0"/>
              </a:spcAft>
              <a:buSzPts val="1900"/>
              <a:buChar char="○"/>
              <a:defRPr/>
            </a:lvl5pPr>
            <a:lvl6pPr marL="2743246" lvl="5" indent="-349255" algn="ctr">
              <a:spcBef>
                <a:spcPts val="2099"/>
              </a:spcBef>
              <a:spcAft>
                <a:spcPts val="0"/>
              </a:spcAft>
              <a:buSzPts val="1900"/>
              <a:buChar char="■"/>
              <a:defRPr/>
            </a:lvl6pPr>
            <a:lvl7pPr marL="3200453" lvl="6" indent="-349255" algn="ctr">
              <a:spcBef>
                <a:spcPts val="2099"/>
              </a:spcBef>
              <a:spcAft>
                <a:spcPts val="0"/>
              </a:spcAft>
              <a:buSzPts val="1900"/>
              <a:buChar char="●"/>
              <a:defRPr/>
            </a:lvl7pPr>
            <a:lvl8pPr marL="3657661" lvl="7" indent="-349255" algn="ctr">
              <a:spcBef>
                <a:spcPts val="2099"/>
              </a:spcBef>
              <a:spcAft>
                <a:spcPts val="0"/>
              </a:spcAft>
              <a:buSzPts val="1900"/>
              <a:buChar char="○"/>
              <a:defRPr/>
            </a:lvl8pPr>
            <a:lvl9pPr marL="4114868" lvl="8" indent="-349255" algn="ctr">
              <a:spcBef>
                <a:spcPts val="2099"/>
              </a:spcBef>
              <a:spcAft>
                <a:spcPts val="2099"/>
              </a:spcAft>
              <a:buSzPts val="1900"/>
              <a:buChar char="■"/>
              <a:defRPr/>
            </a:lvl9pPr>
          </a:lstStyle>
          <a:p>
            <a:endParaRPr/>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01" name="Google Shape;601;p10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07" name="Google Shape;607;p10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22" name="Google Shape;622;p10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0" name="Google Shape;630;p11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38" name="Google Shape;638;p11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644" name="Google Shape;644;p11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0" name="Google Shape;650;p11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57" name="Google Shape;657;p11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676" name="Google Shape;676;p11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9" y="6277208"/>
            <a:ext cx="685804" cy="352192"/>
          </a:xfrm>
          <a:prstGeom prst="rect">
            <a:avLst/>
          </a:prstGeom>
          <a:noFill/>
          <a:ln>
            <a:noFill/>
          </a:ln>
        </p:spPr>
      </p:pic>
      <p:sp>
        <p:nvSpPr>
          <p:cNvPr id="705" name="Google Shape;705;p12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18" name="Google Shape;718;p12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25" name="Google Shape;725;p124"/>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3" name="Google Shape;733;p125"/>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3"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5"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Motional</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and is licensed under the </a:t>
            </a:r>
            <a:r>
              <a:rPr lang="en-US" sz="1200" b="1" i="0" u="none" strike="noStrike" cap="none" dirty="0">
                <a:solidFill>
                  <a:schemeClr val="bg1"/>
                </a:solidFill>
                <a:effectLst/>
                <a:latin typeface="Roboto" panose="02000000000000000000" pitchFamily="2" charset="0"/>
                <a:ea typeface="Roboto" panose="02000000000000000000" pitchFamily="2" charset="0"/>
                <a:cs typeface="Arial"/>
                <a:sym typeface="Arial"/>
              </a:rPr>
              <a:t>Creative Commons Attribution-Share Alike (CC BY-SA-4.0)</a:t>
            </a: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66" name="Google Shape;766;p13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8" y="73152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797" name="Google Shape;797;p13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3" y="731522"/>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9"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a:p>
        </p:txBody>
      </p:sp>
      <p:pic>
        <p:nvPicPr>
          <p:cNvPr id="63" name="Google Shape;63;p15"/>
          <p:cNvPicPr preferRelativeResize="0"/>
          <p:nvPr/>
        </p:nvPicPr>
        <p:blipFill rotWithShape="1">
          <a:blip r:embed="rId2">
            <a:alphaModFix/>
          </a:blip>
          <a:srcRect/>
          <a:stretch/>
        </p:blipFill>
        <p:spPr>
          <a:xfrm>
            <a:off x="455631" y="6262542"/>
            <a:ext cx="685801" cy="352697"/>
          </a:xfrm>
          <a:prstGeom prst="rect">
            <a:avLst/>
          </a:prstGeom>
          <a:noFill/>
          <a:ln>
            <a:noFill/>
          </a:ln>
        </p:spPr>
      </p:pic>
      <p:sp>
        <p:nvSpPr>
          <p:cNvPr id="64" name="Google Shape;64;p15"/>
          <p:cNvSpPr txBox="1"/>
          <p:nvPr/>
        </p:nvSpPr>
        <p:spPr>
          <a:xfrm>
            <a:off x="8194435" y="6400800"/>
            <a:ext cx="3244534" cy="228600"/>
          </a:xfrm>
          <a:prstGeom prst="rect">
            <a:avLst/>
          </a:prstGeom>
          <a:noFill/>
          <a:ln>
            <a:noFill/>
          </a:ln>
        </p:spPr>
        <p:txBody>
          <a:bodyPr spcFirstLastPara="1" wrap="square" lIns="91426" tIns="91426" rIns="91426" bIns="91426"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08" name="Google Shape;808;p136"/>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15" lvl="1" indent="-342906"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22" lvl="2" indent="-330205"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31" lvl="3" indent="-317506"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38" lvl="4" indent="-304805"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46" lvl="5"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53" lvl="6"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61" lvl="7"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68" lvl="8" indent="-304805"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15" name="Google Shape;815;p137"/>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24" name="Google Shape;824;p138"/>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2" name="Google Shape;832;p139"/>
          <p:cNvSpPr txBox="1">
            <a:spLocks noGrp="1"/>
          </p:cNvSpPr>
          <p:nvPr>
            <p:ph type="subTitle" idx="1"/>
          </p:nvPr>
        </p:nvSpPr>
        <p:spPr>
          <a:xfrm>
            <a:off x="455626" y="1280160"/>
            <a:ext cx="50292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39" name="Google Shape;839;p140"/>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844" name="Google Shape;844;p14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848" name="Google Shape;848;p142"/>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54" name="Google Shape;854;p143"/>
          <p:cNvSpPr txBox="1">
            <a:spLocks noGrp="1"/>
          </p:cNvSpPr>
          <p:nvPr>
            <p:ph type="subTitle" idx="1"/>
          </p:nvPr>
        </p:nvSpPr>
        <p:spPr>
          <a:xfrm>
            <a:off x="455625" y="86868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sp>
        <p:nvSpPr>
          <p:cNvPr id="862" name="Google Shape;862;p144"/>
          <p:cNvSpPr txBox="1">
            <a:spLocks noGrp="1"/>
          </p:cNvSpPr>
          <p:nvPr>
            <p:ph type="subTitle" idx="1"/>
          </p:nvPr>
        </p:nvSpPr>
        <p:spPr>
          <a:xfrm>
            <a:off x="455625" y="1280160"/>
            <a:ext cx="7635001"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53" lvl="6"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61" lvl="7"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68" lvl="8" indent="-304805"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7" lvl="0" indent="-228604"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3"/>
            <a:ext cx="1985440" cy="332089"/>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7" lvl="0" indent="-228604"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6" cy="146304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2"/>
            <a:ext cx="11277716" cy="1984839"/>
          </a:xfrm>
          <a:prstGeom prst="rect">
            <a:avLst/>
          </a:prstGeom>
          <a:noFill/>
          <a:ln>
            <a:noFill/>
          </a:ln>
        </p:spPr>
        <p:txBody>
          <a:bodyPr spcFirstLastPara="1" wrap="square" lIns="0" tIns="0" rIns="0" bIns="0" anchor="t" anchorCtr="0">
            <a:noAutofit/>
          </a:bodyPr>
          <a:lstStyle>
            <a:lvl1pPr marL="457207" lvl="0" indent="-228604" algn="l">
              <a:lnSpc>
                <a:spcPct val="70000"/>
              </a:lnSpc>
              <a:spcBef>
                <a:spcPts val="0"/>
              </a:spcBef>
              <a:spcAft>
                <a:spcPts val="0"/>
              </a:spcAft>
              <a:buClr>
                <a:schemeClr val="lt1"/>
              </a:buClr>
              <a:buSzPts val="12500"/>
              <a:buFont typeface="Roboto"/>
              <a:buNone/>
              <a:defRPr sz="12501" b="0" i="0" cap="none">
                <a:solidFill>
                  <a:schemeClr val="lt1"/>
                </a:solidFill>
                <a:latin typeface="Roboto"/>
                <a:ea typeface="Roboto"/>
                <a:cs typeface="Roboto"/>
                <a:sym typeface="Roboto"/>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8"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20" y="18820"/>
            <a:ext cx="8501825" cy="6858000"/>
          </a:xfrm>
          <a:prstGeom prst="rect">
            <a:avLst/>
          </a:prstGeom>
          <a:noFill/>
          <a:ln>
            <a:noFill/>
          </a:ln>
        </p:spPr>
      </p:pic>
      <p:sp>
        <p:nvSpPr>
          <p:cNvPr id="79" name="Google Shape;79;p18"/>
          <p:cNvSpPr txBox="1">
            <a:spLocks noGrp="1"/>
          </p:cNvSpPr>
          <p:nvPr>
            <p:ph type="body" idx="1"/>
          </p:nvPr>
        </p:nvSpPr>
        <p:spPr>
          <a:xfrm>
            <a:off x="9747892" y="3262957"/>
            <a:ext cx="1985440" cy="332089"/>
          </a:xfrm>
          <a:prstGeom prst="rect">
            <a:avLst/>
          </a:prstGeom>
          <a:noFill/>
          <a:ln>
            <a:noFill/>
          </a:ln>
        </p:spPr>
        <p:txBody>
          <a:bodyPr spcFirstLastPara="1" wrap="square" lIns="0" tIns="0" rIns="0" bIns="0" anchor="ctr"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8"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6"/>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5"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6" y="6123247"/>
            <a:ext cx="2743228" cy="332089"/>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600"/>
              <a:buFont typeface="Roboto"/>
              <a:buNone/>
              <a:defRPr sz="1600" b="0" i="0" cap="none">
                <a:solidFill>
                  <a:schemeClr val="lt1"/>
                </a:solidFill>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7" lvl="0" indent="-228604"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8" y="457202"/>
            <a:ext cx="1222254"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8" y="3166730"/>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9" y="6267099"/>
            <a:ext cx="685800" cy="353616"/>
          </a:xfrm>
          <a:prstGeom prst="rect">
            <a:avLst/>
          </a:prstGeom>
          <a:noFill/>
          <a:ln>
            <a:noFill/>
          </a:ln>
        </p:spPr>
      </p:pic>
      <p:sp>
        <p:nvSpPr>
          <p:cNvPr id="100" name="Google Shape;100;p22"/>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9" y="6264209"/>
            <a:ext cx="685800" cy="353616"/>
          </a:xfrm>
          <a:prstGeom prst="rect">
            <a:avLst/>
          </a:prstGeom>
          <a:noFill/>
          <a:ln>
            <a:noFill/>
          </a:ln>
        </p:spPr>
      </p:pic>
      <p:sp>
        <p:nvSpPr>
          <p:cNvPr id="105" name="Google Shape;105;p23"/>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9" y="48165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8" y="48044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8" y="47549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8" y="47270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9" y="877824"/>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8" y="47270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p5"/>
          <p:cNvSpPr txBox="1">
            <a:spLocks noGrp="1"/>
          </p:cNvSpPr>
          <p:nvPr>
            <p:ph type="body" idx="1"/>
          </p:nvPr>
        </p:nvSpPr>
        <p:spPr>
          <a:xfrm>
            <a:off x="415497"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7" lvl="0" indent="-349255">
              <a:spcBef>
                <a:spcPts val="0"/>
              </a:spcBef>
              <a:spcAft>
                <a:spcPts val="0"/>
              </a:spcAft>
              <a:buSzPts val="1900"/>
              <a:buChar char="●"/>
              <a:defRPr sz="19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8" y="4916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1"/>
            </a:lvl1pPr>
            <a:lvl2pPr lvl="1">
              <a:spcBef>
                <a:spcPts val="0"/>
              </a:spcBef>
              <a:spcAft>
                <a:spcPts val="0"/>
              </a:spcAft>
              <a:buSzPts val="3200"/>
              <a:buNone/>
              <a:defRPr sz="3201"/>
            </a:lvl2pPr>
            <a:lvl3pPr lvl="2">
              <a:spcBef>
                <a:spcPts val="0"/>
              </a:spcBef>
              <a:spcAft>
                <a:spcPts val="0"/>
              </a:spcAft>
              <a:buSzPts val="3200"/>
              <a:buNone/>
              <a:defRPr sz="3201"/>
            </a:lvl3pPr>
            <a:lvl4pPr lvl="3">
              <a:spcBef>
                <a:spcPts val="0"/>
              </a:spcBef>
              <a:spcAft>
                <a:spcPts val="0"/>
              </a:spcAft>
              <a:buSzPts val="3200"/>
              <a:buNone/>
              <a:defRPr sz="3201"/>
            </a:lvl4pPr>
            <a:lvl5pPr lvl="4">
              <a:spcBef>
                <a:spcPts val="0"/>
              </a:spcBef>
              <a:spcAft>
                <a:spcPts val="0"/>
              </a:spcAft>
              <a:buSzPts val="3200"/>
              <a:buNone/>
              <a:defRPr sz="3201"/>
            </a:lvl5pPr>
            <a:lvl6pPr lvl="5">
              <a:spcBef>
                <a:spcPts val="0"/>
              </a:spcBef>
              <a:spcAft>
                <a:spcPts val="0"/>
              </a:spcAft>
              <a:buSzPts val="3200"/>
              <a:buNone/>
              <a:defRPr sz="3201"/>
            </a:lvl6pPr>
            <a:lvl7pPr lvl="6">
              <a:spcBef>
                <a:spcPts val="0"/>
              </a:spcBef>
              <a:spcAft>
                <a:spcPts val="0"/>
              </a:spcAft>
              <a:buSzPts val="3200"/>
              <a:buNone/>
              <a:defRPr sz="3201"/>
            </a:lvl7pPr>
            <a:lvl8pPr lvl="7">
              <a:spcBef>
                <a:spcPts val="0"/>
              </a:spcBef>
              <a:spcAft>
                <a:spcPts val="0"/>
              </a:spcAft>
              <a:buSzPts val="3200"/>
              <a:buNone/>
              <a:defRPr sz="3201"/>
            </a:lvl8pPr>
            <a:lvl9pPr lvl="8">
              <a:spcBef>
                <a:spcPts val="0"/>
              </a:spcBef>
              <a:spcAft>
                <a:spcPts val="0"/>
              </a:spcAft>
              <a:buSzPts val="3200"/>
              <a:buNone/>
              <a:defRPr sz="3201"/>
            </a:lvl9pPr>
          </a:lstStyle>
          <a:p>
            <a:endParaRPr/>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7" lvl="0" indent="-330205">
              <a:spcBef>
                <a:spcPts val="0"/>
              </a:spcBef>
              <a:spcAft>
                <a:spcPts val="0"/>
              </a:spcAft>
              <a:buSzPts val="1600"/>
              <a:buChar char="●"/>
              <a:defRPr sz="1600"/>
            </a:lvl1pPr>
            <a:lvl2pPr marL="914415" lvl="1" indent="-330205">
              <a:spcBef>
                <a:spcPts val="2099"/>
              </a:spcBef>
              <a:spcAft>
                <a:spcPts val="0"/>
              </a:spcAft>
              <a:buSzPts val="1600"/>
              <a:buChar char="○"/>
              <a:defRPr sz="1600"/>
            </a:lvl2pPr>
            <a:lvl3pPr marL="1371622" lvl="2" indent="-330205">
              <a:spcBef>
                <a:spcPts val="2099"/>
              </a:spcBef>
              <a:spcAft>
                <a:spcPts val="0"/>
              </a:spcAft>
              <a:buSzPts val="1600"/>
              <a:buChar char="■"/>
              <a:defRPr sz="1600"/>
            </a:lvl3pPr>
            <a:lvl4pPr marL="1828831" lvl="3" indent="-330205">
              <a:spcBef>
                <a:spcPts val="2099"/>
              </a:spcBef>
              <a:spcAft>
                <a:spcPts val="0"/>
              </a:spcAft>
              <a:buSzPts val="1600"/>
              <a:buChar char="●"/>
              <a:defRPr sz="1600"/>
            </a:lvl4pPr>
            <a:lvl5pPr marL="2286038" lvl="4" indent="-330205">
              <a:spcBef>
                <a:spcPts val="2099"/>
              </a:spcBef>
              <a:spcAft>
                <a:spcPts val="0"/>
              </a:spcAft>
              <a:buSzPts val="1600"/>
              <a:buChar char="○"/>
              <a:defRPr sz="1600"/>
            </a:lvl5pPr>
            <a:lvl6pPr marL="2743246" lvl="5" indent="-330205">
              <a:spcBef>
                <a:spcPts val="2099"/>
              </a:spcBef>
              <a:spcAft>
                <a:spcPts val="0"/>
              </a:spcAft>
              <a:buSzPts val="1600"/>
              <a:buChar char="■"/>
              <a:defRPr sz="1600"/>
            </a:lvl6pPr>
            <a:lvl7pPr marL="3200453" lvl="6" indent="-330205">
              <a:spcBef>
                <a:spcPts val="2099"/>
              </a:spcBef>
              <a:spcAft>
                <a:spcPts val="0"/>
              </a:spcAft>
              <a:buSzPts val="1600"/>
              <a:buChar char="●"/>
              <a:defRPr sz="1600"/>
            </a:lvl7pPr>
            <a:lvl8pPr marL="3657661" lvl="7" indent="-330205">
              <a:spcBef>
                <a:spcPts val="2099"/>
              </a:spcBef>
              <a:spcAft>
                <a:spcPts val="0"/>
              </a:spcAft>
              <a:buSzPts val="1600"/>
              <a:buChar char="○"/>
              <a:defRPr sz="1600"/>
            </a:lvl8pPr>
            <a:lvl9pPr marL="4114868" lvl="8" indent="-330205">
              <a:spcBef>
                <a:spcPts val="2099"/>
              </a:spcBef>
              <a:spcAft>
                <a:spcPts val="2099"/>
              </a:spcAft>
              <a:buSzPts val="1600"/>
              <a:buChar char="■"/>
              <a:defRPr sz="1600"/>
            </a:lvl9pPr>
          </a:lstStyle>
          <a:p>
            <a:endParaRPr/>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8" y="4916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2000"/>
              <a:buFont typeface="Roboto"/>
              <a:buNone/>
              <a:defRPr>
                <a:solidFill>
                  <a:schemeClr val="lt1"/>
                </a:solidFill>
              </a:defRPr>
            </a:lvl1pPr>
            <a:lvl2pPr marL="914415" lvl="1" indent="-342906" algn="l">
              <a:spcBef>
                <a:spcPts val="600"/>
              </a:spcBef>
              <a:spcAft>
                <a:spcPts val="0"/>
              </a:spcAft>
              <a:buClr>
                <a:schemeClr val="lt1"/>
              </a:buClr>
              <a:buSzPts val="1800"/>
              <a:buChar char="•"/>
              <a:defRPr>
                <a:solidFill>
                  <a:schemeClr val="lt1"/>
                </a:solidFill>
              </a:defRPr>
            </a:lvl2pPr>
            <a:lvl3pPr marL="1371622" lvl="2" indent="-330205" algn="l">
              <a:spcBef>
                <a:spcPts val="600"/>
              </a:spcBef>
              <a:spcAft>
                <a:spcPts val="0"/>
              </a:spcAft>
              <a:buClr>
                <a:schemeClr val="lt1"/>
              </a:buClr>
              <a:buSzPts val="1600"/>
              <a:buChar char="−"/>
              <a:defRPr>
                <a:solidFill>
                  <a:schemeClr val="lt1"/>
                </a:solidFill>
              </a:defRPr>
            </a:lvl3pPr>
            <a:lvl4pPr marL="1828831" lvl="3" indent="-317506" algn="l">
              <a:spcBef>
                <a:spcPts val="300"/>
              </a:spcBef>
              <a:spcAft>
                <a:spcPts val="0"/>
              </a:spcAft>
              <a:buClr>
                <a:schemeClr val="lt1"/>
              </a:buClr>
              <a:buSzPts val="1400"/>
              <a:buChar char="•"/>
              <a:defRPr>
                <a:solidFill>
                  <a:schemeClr val="lt1"/>
                </a:solidFill>
              </a:defRPr>
            </a:lvl4pPr>
            <a:lvl5pPr marL="2286038" lvl="4" indent="-304805" algn="l">
              <a:spcBef>
                <a:spcPts val="300"/>
              </a:spcBef>
              <a:spcAft>
                <a:spcPts val="0"/>
              </a:spcAft>
              <a:buClr>
                <a:schemeClr val="lt1"/>
              </a:buClr>
              <a:buSzPts val="1200"/>
              <a:buChar char="−"/>
              <a:defRPr>
                <a:solidFill>
                  <a:schemeClr val="lt1"/>
                </a:solidFill>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8" y="5036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15" lvl="1" indent="-342906"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22" lvl="2" indent="-330205"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31" lvl="3" indent="-317506"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38" lvl="4" indent="-304805"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8" y="5036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9"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8" y="2971800"/>
            <a:ext cx="5638858"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8" y="476183"/>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8" y="731522"/>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9" y="460685"/>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8" y="731522"/>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5"/>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sz="1400"/>
          </a:p>
        </p:txBody>
      </p:sp>
      <p:sp>
        <p:nvSpPr>
          <p:cNvPr id="37" name="Google Shape;37;p9"/>
          <p:cNvSpPr txBox="1">
            <a:spLocks noGrp="1"/>
          </p:cNvSpPr>
          <p:nvPr>
            <p:ph type="title"/>
          </p:nvPr>
        </p:nvSpPr>
        <p:spPr>
          <a:xfrm>
            <a:off x="353913" y="1644233"/>
            <a:ext cx="5392199"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p9"/>
          <p:cNvSpPr txBox="1">
            <a:spLocks noGrp="1"/>
          </p:cNvSpPr>
          <p:nvPr>
            <p:ph type="subTitle" idx="1"/>
          </p:nvPr>
        </p:nvSpPr>
        <p:spPr>
          <a:xfrm>
            <a:off x="353913" y="3737433"/>
            <a:ext cx="5392199"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1"/>
            </a:lvl1pPr>
            <a:lvl2pPr lvl="1" algn="ctr">
              <a:lnSpc>
                <a:spcPct val="100000"/>
              </a:lnSpc>
              <a:spcBef>
                <a:spcPts val="0"/>
              </a:spcBef>
              <a:spcAft>
                <a:spcPts val="0"/>
              </a:spcAft>
              <a:buSzPts val="2800"/>
              <a:buNone/>
              <a:defRPr sz="2801"/>
            </a:lvl2pPr>
            <a:lvl3pPr lvl="2" algn="ctr">
              <a:lnSpc>
                <a:spcPct val="100000"/>
              </a:lnSpc>
              <a:spcBef>
                <a:spcPts val="0"/>
              </a:spcBef>
              <a:spcAft>
                <a:spcPts val="0"/>
              </a:spcAft>
              <a:buSzPts val="2800"/>
              <a:buNone/>
              <a:defRPr sz="2801"/>
            </a:lvl3pPr>
            <a:lvl4pPr lvl="3" algn="ctr">
              <a:lnSpc>
                <a:spcPct val="100000"/>
              </a:lnSpc>
              <a:spcBef>
                <a:spcPts val="0"/>
              </a:spcBef>
              <a:spcAft>
                <a:spcPts val="0"/>
              </a:spcAft>
              <a:buSzPts val="2800"/>
              <a:buNone/>
              <a:defRPr sz="2801"/>
            </a:lvl4pPr>
            <a:lvl5pPr lvl="4" algn="ctr">
              <a:lnSpc>
                <a:spcPct val="100000"/>
              </a:lnSpc>
              <a:spcBef>
                <a:spcPts val="0"/>
              </a:spcBef>
              <a:spcAft>
                <a:spcPts val="0"/>
              </a:spcAft>
              <a:buSzPts val="2800"/>
              <a:buNone/>
              <a:defRPr sz="2801"/>
            </a:lvl5pPr>
            <a:lvl6pPr lvl="5" algn="ctr">
              <a:lnSpc>
                <a:spcPct val="100000"/>
              </a:lnSpc>
              <a:spcBef>
                <a:spcPts val="0"/>
              </a:spcBef>
              <a:spcAft>
                <a:spcPts val="0"/>
              </a:spcAft>
              <a:buSzPts val="2800"/>
              <a:buNone/>
              <a:defRPr sz="2801"/>
            </a:lvl6pPr>
            <a:lvl7pPr lvl="6" algn="ctr">
              <a:lnSpc>
                <a:spcPct val="100000"/>
              </a:lnSpc>
              <a:spcBef>
                <a:spcPts val="0"/>
              </a:spcBef>
              <a:spcAft>
                <a:spcPts val="0"/>
              </a:spcAft>
              <a:buSzPts val="2800"/>
              <a:buNone/>
              <a:defRPr sz="2801"/>
            </a:lvl7pPr>
            <a:lvl8pPr lvl="7" algn="ctr">
              <a:lnSpc>
                <a:spcPct val="100000"/>
              </a:lnSpc>
              <a:spcBef>
                <a:spcPts val="0"/>
              </a:spcBef>
              <a:spcAft>
                <a:spcPts val="0"/>
              </a:spcAft>
              <a:buSzPts val="2800"/>
              <a:buNone/>
              <a:defRPr sz="2801"/>
            </a:lvl8pPr>
            <a:lvl9pPr lvl="8" algn="ctr">
              <a:lnSpc>
                <a:spcPct val="100000"/>
              </a:lnSpc>
              <a:spcBef>
                <a:spcPts val="0"/>
              </a:spcBef>
              <a:spcAft>
                <a:spcPts val="0"/>
              </a:spcAft>
              <a:buSzPts val="2800"/>
              <a:buNone/>
              <a:defRPr sz="2801"/>
            </a:lvl9pPr>
          </a:lstStyle>
          <a:p>
            <a:endParaRPr/>
          </a:p>
        </p:txBody>
      </p:sp>
      <p:sp>
        <p:nvSpPr>
          <p:cNvPr id="39" name="Google Shape;39;p9"/>
          <p:cNvSpPr txBox="1">
            <a:spLocks noGrp="1"/>
          </p:cNvSpPr>
          <p:nvPr>
            <p:ph type="body" idx="2"/>
          </p:nvPr>
        </p:nvSpPr>
        <p:spPr>
          <a:xfrm>
            <a:off x="6584351" y="965433"/>
            <a:ext cx="5114700" cy="4926900"/>
          </a:xfrm>
          <a:prstGeom prst="rect">
            <a:avLst/>
          </a:prstGeom>
        </p:spPr>
        <p:txBody>
          <a:bodyPr spcFirstLastPara="1" wrap="square" lIns="121875" tIns="121875" rIns="121875" bIns="121875" anchor="ctr" anchorCtr="0">
            <a:noAutofit/>
          </a:bodyPr>
          <a:lstStyle>
            <a:lvl1pPr marL="457207" lvl="0" indent="-381006">
              <a:spcBef>
                <a:spcPts val="0"/>
              </a:spcBef>
              <a:spcAft>
                <a:spcPts val="0"/>
              </a:spcAft>
              <a:buSzPts val="2400"/>
              <a:buChar char="●"/>
              <a:defRPr/>
            </a:lvl1pPr>
            <a:lvl2pPr marL="914415" lvl="1" indent="-349255">
              <a:spcBef>
                <a:spcPts val="2099"/>
              </a:spcBef>
              <a:spcAft>
                <a:spcPts val="0"/>
              </a:spcAft>
              <a:buSzPts val="1900"/>
              <a:buChar char="○"/>
              <a:defRPr/>
            </a:lvl2pPr>
            <a:lvl3pPr marL="1371622" lvl="2" indent="-349255">
              <a:spcBef>
                <a:spcPts val="2099"/>
              </a:spcBef>
              <a:spcAft>
                <a:spcPts val="0"/>
              </a:spcAft>
              <a:buSzPts val="1900"/>
              <a:buChar char="■"/>
              <a:defRPr/>
            </a:lvl3pPr>
            <a:lvl4pPr marL="1828831" lvl="3" indent="-349255">
              <a:spcBef>
                <a:spcPts val="2099"/>
              </a:spcBef>
              <a:spcAft>
                <a:spcPts val="0"/>
              </a:spcAft>
              <a:buSzPts val="1900"/>
              <a:buChar char="●"/>
              <a:defRPr/>
            </a:lvl4pPr>
            <a:lvl5pPr marL="2286038" lvl="4" indent="-349255">
              <a:spcBef>
                <a:spcPts val="2099"/>
              </a:spcBef>
              <a:spcAft>
                <a:spcPts val="0"/>
              </a:spcAft>
              <a:buSzPts val="1900"/>
              <a:buChar char="○"/>
              <a:defRPr/>
            </a:lvl5pPr>
            <a:lvl6pPr marL="2743246" lvl="5" indent="-349255">
              <a:spcBef>
                <a:spcPts val="2099"/>
              </a:spcBef>
              <a:spcAft>
                <a:spcPts val="0"/>
              </a:spcAft>
              <a:buSzPts val="1900"/>
              <a:buChar char="■"/>
              <a:defRPr/>
            </a:lvl6pPr>
            <a:lvl7pPr marL="3200453" lvl="6" indent="-349255">
              <a:spcBef>
                <a:spcPts val="2099"/>
              </a:spcBef>
              <a:spcAft>
                <a:spcPts val="0"/>
              </a:spcAft>
              <a:buSzPts val="1900"/>
              <a:buChar char="●"/>
              <a:defRPr/>
            </a:lvl7pPr>
            <a:lvl8pPr marL="3657661" lvl="7" indent="-349255">
              <a:spcBef>
                <a:spcPts val="2099"/>
              </a:spcBef>
              <a:spcAft>
                <a:spcPts val="0"/>
              </a:spcAft>
              <a:buSzPts val="1900"/>
              <a:buChar char="○"/>
              <a:defRPr/>
            </a:lvl8pPr>
            <a:lvl9pPr marL="4114868" lvl="8" indent="-349255">
              <a:spcBef>
                <a:spcPts val="2099"/>
              </a:spcBef>
              <a:spcAft>
                <a:spcPts val="2099"/>
              </a:spcAft>
              <a:buSzPts val="1900"/>
              <a:buChar char="■"/>
              <a:defRPr/>
            </a:lvl9pPr>
          </a:lstStyle>
          <a:p>
            <a:endParaRPr/>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8" y="4761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8" y="2971800"/>
            <a:ext cx="8915492"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7" y="2971800"/>
            <a:ext cx="5486456"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dk1"/>
              </a:buClr>
              <a:buSzPts val="1800"/>
              <a:buNone/>
              <a:defRPr/>
            </a:lvl1pPr>
            <a:lvl2pPr marL="914415" lvl="1" indent="-342906" algn="l">
              <a:spcBef>
                <a:spcPts val="600"/>
              </a:spcBef>
              <a:spcAft>
                <a:spcPts val="0"/>
              </a:spcAft>
              <a:buClr>
                <a:schemeClr val="dk1"/>
              </a:buClr>
              <a:buSzPts val="1800"/>
              <a:buChar char="•"/>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90"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8" y="4881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8" y="2971800"/>
            <a:ext cx="5029251" cy="2971800"/>
          </a:xfrm>
          <a:prstGeom prst="rect">
            <a:avLst/>
          </a:prstGeom>
          <a:noFill/>
          <a:ln>
            <a:noFill/>
          </a:ln>
        </p:spPr>
        <p:txBody>
          <a:bodyPr spcFirstLastPara="1" wrap="square" lIns="0" tIns="0" rIns="0" bIns="0" anchor="t" anchorCtr="0">
            <a:noAutofit/>
          </a:bodyPr>
          <a:lstStyle>
            <a:lvl1pPr marL="457207" lvl="0" indent="-228604"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a:spcBef>
                <a:spcPts val="600"/>
              </a:spcBef>
              <a:spcAft>
                <a:spcPts val="0"/>
              </a:spcAft>
              <a:buClr>
                <a:schemeClr val="dk1"/>
              </a:buClr>
              <a:buSzPts val="1800"/>
              <a:buChar char="•"/>
              <a:defRPr b="0" i="0">
                <a:latin typeface="Roboto"/>
                <a:ea typeface="Roboto"/>
                <a:cs typeface="Roboto"/>
                <a:sym typeface="Roboto"/>
              </a:defRPr>
            </a:lvl2pPr>
            <a:lvl3pPr marL="1371622" lvl="2" indent="-330205" algn="l">
              <a:spcBef>
                <a:spcPts val="600"/>
              </a:spcBef>
              <a:spcAft>
                <a:spcPts val="0"/>
              </a:spcAft>
              <a:buClr>
                <a:schemeClr val="dk1"/>
              </a:buClr>
              <a:buSzPts val="1600"/>
              <a:buChar char="−"/>
              <a:defRPr b="0" i="0">
                <a:latin typeface="Roboto"/>
                <a:ea typeface="Roboto"/>
                <a:cs typeface="Roboto"/>
                <a:sym typeface="Roboto"/>
              </a:defRPr>
            </a:lvl3pPr>
            <a:lvl4pPr marL="1828831" lvl="3" indent="-317506"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38" lvl="4" indent="-304805" algn="l">
              <a:spcBef>
                <a:spcPts val="300"/>
              </a:spcBef>
              <a:spcAft>
                <a:spcPts val="0"/>
              </a:spcAft>
              <a:buClr>
                <a:schemeClr val="dk1"/>
              </a:buClr>
              <a:buSzPts val="1200"/>
              <a:buChar char="−"/>
              <a:defRPr b="0" i="0">
                <a:latin typeface="Roboto"/>
                <a:ea typeface="Roboto"/>
                <a:cs typeface="Roboto"/>
                <a:sym typeface="Roboto"/>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9" y="868681"/>
            <a:ext cx="5029251"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8" y="4881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1"/>
            <a:ext cx="8915492" cy="229235"/>
          </a:xfrm>
          <a:prstGeom prst="rect">
            <a:avLst/>
          </a:prstGeom>
          <a:noFill/>
          <a:ln>
            <a:noFill/>
          </a:ln>
        </p:spPr>
        <p:txBody>
          <a:bodyPr spcFirstLastPara="1" wrap="square" lIns="0" tIns="0" rIns="0" bIns="0" anchor="t" anchorCtr="0">
            <a:noAutofit/>
          </a:bodyPr>
          <a:lstStyle>
            <a:lvl1pPr marL="457207" lvl="0" indent="-228604"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3" y="6432334"/>
            <a:ext cx="4224381" cy="228601"/>
          </a:xfrm>
          <a:prstGeom prst="rect">
            <a:avLst/>
          </a:prstGeom>
          <a:noFill/>
          <a:ln>
            <a:noFill/>
          </a:ln>
        </p:spPr>
        <p:txBody>
          <a:bodyPr spcFirstLastPara="1" wrap="square" lIns="0" tIns="0" rIns="0" bIns="0" anchor="b" anchorCtr="0">
            <a:noAutofit/>
          </a:bodyPr>
          <a:lstStyle>
            <a:lvl1pPr marL="457207" lvl="0" indent="-228604"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15" lvl="1" indent="-228604" algn="l">
              <a:spcBef>
                <a:spcPts val="600"/>
              </a:spcBef>
              <a:spcAft>
                <a:spcPts val="0"/>
              </a:spcAft>
              <a:buClr>
                <a:schemeClr val="dk1"/>
              </a:buClr>
              <a:buSzPts val="1800"/>
              <a:buNone/>
              <a:defRPr/>
            </a:lvl2pPr>
            <a:lvl3pPr marL="1371622" lvl="2" indent="-342906" algn="l">
              <a:spcBef>
                <a:spcPts val="600"/>
              </a:spcBef>
              <a:spcAft>
                <a:spcPts val="0"/>
              </a:spcAft>
              <a:buClr>
                <a:schemeClr val="dk1"/>
              </a:buClr>
              <a:buSzPts val="1800"/>
              <a:buChar char="−"/>
              <a:defRPr/>
            </a:lvl3pPr>
            <a:lvl4pPr marL="1828831" lvl="3" indent="-342906" algn="l">
              <a:spcBef>
                <a:spcPts val="300"/>
              </a:spcBef>
              <a:spcAft>
                <a:spcPts val="0"/>
              </a:spcAft>
              <a:buClr>
                <a:schemeClr val="dk1"/>
              </a:buClr>
              <a:buSzPts val="1800"/>
              <a:buChar char="•"/>
              <a:defRPr/>
            </a:lvl4pPr>
            <a:lvl5pPr marL="2286038" lvl="4" indent="-342906" algn="l">
              <a:spcBef>
                <a:spcPts val="300"/>
              </a:spcBef>
              <a:spcAft>
                <a:spcPts val="0"/>
              </a:spcAft>
              <a:buClr>
                <a:schemeClr val="dk1"/>
              </a:buClr>
              <a:buSzPts val="1800"/>
              <a:buChar char="−"/>
              <a:defRPr/>
            </a:lvl5pPr>
            <a:lvl6pPr marL="2743246" lvl="5" indent="-342906" algn="l">
              <a:spcBef>
                <a:spcPts val="360"/>
              </a:spcBef>
              <a:spcAft>
                <a:spcPts val="0"/>
              </a:spcAft>
              <a:buClr>
                <a:schemeClr val="dk1"/>
              </a:buClr>
              <a:buSzPts val="1800"/>
              <a:buChar char="•"/>
              <a:defRPr/>
            </a:lvl6pPr>
            <a:lvl7pPr marL="3200453" lvl="6" indent="-342906" algn="l">
              <a:spcBef>
                <a:spcPts val="360"/>
              </a:spcBef>
              <a:spcAft>
                <a:spcPts val="0"/>
              </a:spcAft>
              <a:buClr>
                <a:schemeClr val="dk1"/>
              </a:buClr>
              <a:buSzPts val="1800"/>
              <a:buChar char="•"/>
              <a:defRPr/>
            </a:lvl7pPr>
            <a:lvl8pPr marL="3657661" lvl="7" indent="-342906" algn="l">
              <a:spcBef>
                <a:spcPts val="360"/>
              </a:spcBef>
              <a:spcAft>
                <a:spcPts val="0"/>
              </a:spcAft>
              <a:buClr>
                <a:schemeClr val="dk1"/>
              </a:buClr>
              <a:buSzPts val="1800"/>
              <a:buChar char="•"/>
              <a:defRPr/>
            </a:lvl8pPr>
            <a:lvl9pPr marL="4114868" lvl="8" indent="-342906"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9"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4" y="457200"/>
            <a:ext cx="2116199"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8"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1"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6"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1">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20" y="18820"/>
            <a:ext cx="8501825"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8" y="457200"/>
            <a:ext cx="1222238" cy="914400"/>
          </a:xfrm>
          <a:prstGeom prst="rect">
            <a:avLst/>
          </a:prstGeom>
          <a:noFill/>
          <a:ln>
            <a:noFill/>
          </a:ln>
        </p:spPr>
      </p:pic>
      <p:sp>
        <p:nvSpPr>
          <p:cNvPr id="508" name="Google Shape;508;p92"/>
          <p:cNvSpPr txBox="1">
            <a:spLocks noGrp="1"/>
          </p:cNvSpPr>
          <p:nvPr>
            <p:ph type="subTitle" idx="1"/>
          </p:nvPr>
        </p:nvSpPr>
        <p:spPr>
          <a:xfrm>
            <a:off x="9617152" y="3127275"/>
            <a:ext cx="2116199"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2" y="5988300"/>
            <a:ext cx="2116199"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6"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7" lvl="0" indent="-228604">
              <a:lnSpc>
                <a:spcPct val="100000"/>
              </a:lnSpc>
              <a:spcBef>
                <a:spcPts val="0"/>
              </a:spcBef>
              <a:spcAft>
                <a:spcPts val="0"/>
              </a:spcAft>
              <a:buSzPts val="2400"/>
              <a:buNone/>
              <a:defRPr/>
            </a:lvl1pPr>
          </a:lstStyle>
          <a:p>
            <a:endParaRPr/>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2"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26" name="Google Shape;526;p9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32" name="Google Shape;532;p96"/>
          <p:cNvPicPr preferRelativeResize="0"/>
          <p:nvPr/>
        </p:nvPicPr>
        <p:blipFill>
          <a:blip r:embed="rId3">
            <a:alphaModFix/>
          </a:blip>
          <a:stretch>
            <a:fillRect/>
          </a:stretch>
        </p:blipFill>
        <p:spPr>
          <a:xfrm>
            <a:off x="455626" y="6267555"/>
            <a:ext cx="685801"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6" tIns="45700" rIns="91426"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7"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fld id="{00000000-1234-1234-1234-123412341234}" type="slidenum">
              <a:rPr lang="en" smtClean="0"/>
              <a:pPr/>
              <a:t>‹#›</a:t>
            </a:fld>
            <a:endParaRPr lang="en"/>
          </a:p>
        </p:txBody>
      </p:sp>
      <p:pic>
        <p:nvPicPr>
          <p:cNvPr id="538" name="Google Shape;538;p97"/>
          <p:cNvPicPr preferRelativeResize="0"/>
          <p:nvPr/>
        </p:nvPicPr>
        <p:blipFill>
          <a:blip r:embed="rId2">
            <a:alphaModFix/>
          </a:blip>
          <a:stretch>
            <a:fillRect/>
          </a:stretch>
        </p:blipFill>
        <p:spPr>
          <a:xfrm>
            <a:off x="455626" y="6267555"/>
            <a:ext cx="685801"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userDrawn="1">
          <p15:clr>
            <a:srgbClr val="FA7B17"/>
          </p15:clr>
        </p15:guide>
        <p15:guide id="2" pos="5615" userDrawn="1">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51" name="Google Shape;551;p99"/>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1"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6" y="2686375"/>
            <a:ext cx="52578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fld id="{00000000-1234-1234-1234-123412341234}" type="slidenum">
              <a:rPr lang="en" smtClean="0"/>
              <a:pPr/>
              <a:t>‹#›</a:t>
            </a:fld>
            <a:endParaRPr lang="en"/>
          </a:p>
        </p:txBody>
      </p:sp>
      <p:pic>
        <p:nvPicPr>
          <p:cNvPr id="565" name="Google Shape;565;p101"/>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85" name="Google Shape;585;p104"/>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1"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a:p>
        </p:txBody>
      </p:sp>
      <p:pic>
        <p:nvPicPr>
          <p:cNvPr id="593" name="Google Shape;593;p105"/>
          <p:cNvPicPr preferRelativeResize="0"/>
          <p:nvPr/>
        </p:nvPicPr>
        <p:blipFill>
          <a:blip r:embed="rId2">
            <a:alphaModFix/>
          </a:blip>
          <a:stretch>
            <a:fillRect/>
          </a:stretch>
        </p:blipFill>
        <p:spPr>
          <a:xfrm>
            <a:off x="455626" y="6262542"/>
            <a:ext cx="685801"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55" Type="http://schemas.openxmlformats.org/officeDocument/2006/relationships/theme" Target="../theme/theme3.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slideLayout" Target="../slideLayouts/slideLayout138.xml"/><Relationship Id="rId5" Type="http://schemas.openxmlformats.org/officeDocument/2006/relationships/slideLayout" Target="../slideLayouts/slideLayout9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slideLayout" Target="../slideLayouts/slideLayout137.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slideLayout" Target="../slideLayouts/slideLayout136.xml"/><Relationship Id="rId3" Type="http://schemas.openxmlformats.org/officeDocument/2006/relationships/slideLayout" Target="../slideLayouts/slideLayout88.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0" Type="http://schemas.openxmlformats.org/officeDocument/2006/relationships/slideLayout" Target="../slideLayouts/slideLayout105.xml"/><Relationship Id="rId41" Type="http://schemas.openxmlformats.org/officeDocument/2006/relationships/slideLayout" Target="../slideLayouts/slideLayout126.xml"/><Relationship Id="rId54" Type="http://schemas.openxmlformats.org/officeDocument/2006/relationships/slideLayout" Target="../slideLayouts/slideLayout139.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8" y="460685"/>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6"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2"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guide id="3" pos="287" userDrawn="1">
          <p15:clr>
            <a:srgbClr val="F26B43"/>
          </p15:clr>
        </p15:guide>
        <p15:guide id="4" orient="horz" pos="288" userDrawn="1">
          <p15:clr>
            <a:srgbClr val="F26B43"/>
          </p15:clr>
        </p15:guide>
        <p15:guide id="5" orient="horz" pos="4032" userDrawn="1">
          <p15:clr>
            <a:srgbClr val="F26B43"/>
          </p15:clr>
        </p15:guide>
        <p15:guide id="6" pos="7391" userDrawn="1">
          <p15:clr>
            <a:srgbClr val="F26B43"/>
          </p15:clr>
        </p15:guide>
        <p15:guide id="7" orient="horz" pos="3888" userDrawn="1">
          <p15:clr>
            <a:srgbClr val="F26B43"/>
          </p15:clr>
        </p15:guide>
        <p15:guide id="8" orient="horz" pos="4176" userDrawn="1">
          <p15:clr>
            <a:srgbClr val="F26B43"/>
          </p15:clr>
        </p15:guide>
        <p15:guide id="9"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9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9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9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9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9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9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3.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9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9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9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9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9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93.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9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9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9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9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93.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9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93.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9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93.xml"/><Relationship Id="rId5" Type="http://schemas.openxmlformats.org/officeDocument/2006/relationships/image" Target="../media/image10.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9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9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9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93.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9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9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3.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9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93.xml"/><Relationship Id="rId6" Type="http://schemas.openxmlformats.org/officeDocument/2006/relationships/image" Target="../media/image12.jpg"/><Relationship Id="rId5" Type="http://schemas.openxmlformats.org/officeDocument/2006/relationships/image" Target="../media/image10.jpg"/><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93.xml"/></Relationships>
</file>

<file path=ppt/slides/_rels/slide61.xml.rels><?xml version="1.0" encoding="UTF-8" standalone="yes"?>
<Relationships xmlns="http://schemas.openxmlformats.org/package/2006/relationships"><Relationship Id="rId3" Type="http://schemas.openxmlformats.org/officeDocument/2006/relationships/hyperlink" Target="https://www.first.org/cvss/" TargetMode="External"/><Relationship Id="rId2" Type="http://schemas.openxmlformats.org/officeDocument/2006/relationships/notesSlide" Target="../notesSlides/notesSlide61.xml"/><Relationship Id="rId1" Type="http://schemas.openxmlformats.org/officeDocument/2006/relationships/slideLayout" Target="../slideLayouts/slideLayout93.xml"/></Relationships>
</file>

<file path=ppt/slides/_rels/slide62.xml.rels><?xml version="1.0" encoding="UTF-8" standalone="yes"?>
<Relationships xmlns="http://schemas.openxmlformats.org/package/2006/relationships"><Relationship Id="rId8" Type="http://schemas.openxmlformats.org/officeDocument/2006/relationships/hyperlink" Target="https://www.iso.org/standard/72704.html" TargetMode="External"/><Relationship Id="rId3" Type="http://schemas.openxmlformats.org/officeDocument/2006/relationships/hyperlink" Target="https://nvlpubs.nist.gov/nistpubs/Legacy/SP/nistspecialpublication800-39.pdf" TargetMode="External"/><Relationship Id="rId7" Type="http://schemas.openxmlformats.org/officeDocument/2006/relationships/hyperlink" Target="https://www.iso.org/standard/68385.html" TargetMode="External"/><Relationship Id="rId2" Type="http://schemas.openxmlformats.org/officeDocument/2006/relationships/notesSlide" Target="../notesSlides/notesSlide62.xml"/><Relationship Id="rId1" Type="http://schemas.openxmlformats.org/officeDocument/2006/relationships/slideLayout" Target="../slideLayouts/slideLayout93.xml"/><Relationship Id="rId6" Type="http://schemas.openxmlformats.org/officeDocument/2006/relationships/hyperlink" Target="https://zenodo.org/record/1188418/files/EVITAD2.3v1.1.pdf" TargetMode="External"/><Relationship Id="rId5" Type="http://schemas.openxmlformats.org/officeDocument/2006/relationships/hyperlink" Target="https://www.fda.gov/regulatory-information/search-fda-guidance-documents/postmarket-management-cybersecurity-medical-devices" TargetMode="External"/><Relationship Id="rId4" Type="http://schemas.openxmlformats.org/officeDocument/2006/relationships/hyperlink" Target="https://nvlpubs.nist.gov/nistpubs/Legacy/SP/nistspecialpublication800-30r1.pdf"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s://commons.wikimedia.org/w/index.php?curid=47237273" TargetMode="External"/><Relationship Id="rId3" Type="http://schemas.openxmlformats.org/officeDocument/2006/relationships/hyperlink" Target="https://nvlpubs.nist.gov/nistpubs/FIPS/NIST.FIPS.199.pdf" TargetMode="External"/><Relationship Id="rId7" Type="http://schemas.openxmlformats.org/officeDocument/2006/relationships/hyperlink" Target="https://commons.wikimedia.org/w/index.php?curid=47370848" TargetMode="External"/><Relationship Id="rId2" Type="http://schemas.openxmlformats.org/officeDocument/2006/relationships/notesSlide" Target="../notesSlides/notesSlide63.xml"/><Relationship Id="rId1" Type="http://schemas.openxmlformats.org/officeDocument/2006/relationships/slideLayout" Target="../slideLayouts/slideLayout93.xml"/><Relationship Id="rId6" Type="http://schemas.openxmlformats.org/officeDocument/2006/relationships/hyperlink" Target="https://www.flickr.com/photos/slgc/8037345945/" TargetMode="External"/><Relationship Id="rId5" Type="http://schemas.openxmlformats.org/officeDocument/2006/relationships/hyperlink" Target="https://en.wikipedia.org/wiki/Document_management_system" TargetMode="External"/><Relationship Id="rId10" Type="http://schemas.openxmlformats.org/officeDocument/2006/relationships/hyperlink" Target="https://commons.wikimedia.org/w/index.php?curid=5527428" TargetMode="External"/><Relationship Id="rId4" Type="http://schemas.openxmlformats.org/officeDocument/2006/relationships/hyperlink" Target="https://docs.oasis-open.org/sarif/sarif/v2.1.0/os/sarif-v2.1.0-os.pdf" TargetMode="External"/><Relationship Id="rId9" Type="http://schemas.openxmlformats.org/officeDocument/2006/relationships/hyperlink" Target="https://commons.wikimedia.org/w/index.php?curid=2070429"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nvlpubs.nist.gov/nistpubs/legacy/ir/nistir7502.pdf" TargetMode="External"/><Relationship Id="rId2" Type="http://schemas.openxmlformats.org/officeDocument/2006/relationships/notesSlide" Target="../notesSlides/notesSlide64.xml"/><Relationship Id="rId1" Type="http://schemas.openxmlformats.org/officeDocument/2006/relationships/slideLayout" Target="../slideLayouts/slideLayout93.xml"/><Relationship Id="rId5" Type="http://schemas.openxmlformats.org/officeDocument/2006/relationships/hyperlink" Target="https://nvd.nist.gov/vuln-metrics/cvss/v2-calculator?calculator&amp;adv&amp;.0" TargetMode="External"/><Relationship Id="rId4" Type="http://schemas.openxmlformats.org/officeDocument/2006/relationships/hyperlink" Target="https://tsapps.nist.gov/publication/get_pdf.cfm?pub_id=9102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93.xml"/><Relationship Id="rId6" Type="http://schemas.openxmlformats.org/officeDocument/2006/relationships/image" Target="../media/image12.jpg"/><Relationship Id="rId5" Type="http://schemas.openxmlformats.org/officeDocument/2006/relationships/image" Target="../media/image10.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9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10" y="1815384"/>
            <a:ext cx="10851007" cy="3227235"/>
          </a:xfrm>
          <a:prstGeom prst="rect">
            <a:avLst/>
          </a:prstGeom>
          <a:noFill/>
          <a:ln>
            <a:noFill/>
          </a:ln>
        </p:spPr>
        <p:txBody>
          <a:bodyPr spcFirstLastPara="1" wrap="square" lIns="0" tIns="0" rIns="0" bIns="0" anchor="ctr" anchorCtr="0">
            <a:noAutofit/>
          </a:bodyPr>
          <a:lstStyle/>
          <a:p>
            <a:pPr>
              <a:lnSpc>
                <a:spcPct val="100000"/>
              </a:lnSpc>
            </a:pPr>
            <a:r>
              <a:rPr lang="en" sz="5400" dirty="0"/>
              <a:t>Threat Prioritization</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3" y="5270394"/>
            <a:ext cx="960520"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5</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2023-10-12</a:t>
            </a:r>
          </a:p>
        </p:txBody>
      </p:sp>
      <p:sp>
        <p:nvSpPr>
          <p:cNvPr id="4" name="Rectangle 3">
            <a:extLst>
              <a:ext uri="{FF2B5EF4-FFF2-40B4-BE49-F238E27FC236}">
                <a16:creationId xmlns:a16="http://schemas.microsoft.com/office/drawing/2014/main" id="{74CD8A9C-5CEA-AD48-B075-78C4F71699EB}"/>
              </a:ext>
            </a:extLst>
          </p:cNvPr>
          <p:cNvSpPr/>
          <p:nvPr/>
        </p:nvSpPr>
        <p:spPr>
          <a:xfrm>
            <a:off x="668909" y="5208838"/>
            <a:ext cx="6374149" cy="523220"/>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3" name="Picture 2">
            <a:extLst>
              <a:ext uri="{FF2B5EF4-FFF2-40B4-BE49-F238E27FC236}">
                <a16:creationId xmlns:a16="http://schemas.microsoft.com/office/drawing/2014/main" id="{25532136-D257-1255-0E89-6DDDA3FA2D80}"/>
              </a:ext>
            </a:extLst>
          </p:cNvPr>
          <p:cNvPicPr>
            <a:picLocks noChangeAspect="1"/>
          </p:cNvPicPr>
          <p:nvPr/>
        </p:nvPicPr>
        <p:blipFill>
          <a:blip r:embed="rId3"/>
          <a:stretch>
            <a:fillRect/>
          </a:stretch>
        </p:blipFill>
        <p:spPr>
          <a:xfrm>
            <a:off x="244836" y="2738032"/>
            <a:ext cx="11699152" cy="2492890"/>
          </a:xfrm>
          <a:prstGeom prst="rect">
            <a:avLst/>
          </a:prstGeom>
        </p:spPr>
      </p:pic>
    </p:spTree>
    <p:extLst>
      <p:ext uri="{BB962C8B-B14F-4D97-AF65-F5344CB8AC3E}">
        <p14:creationId xmlns:p14="http://schemas.microsoft.com/office/powerpoint/2010/main" val="2417312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BD50C72E-F744-9EAA-8EBC-5B81A70C2637}"/>
              </a:ext>
            </a:extLst>
          </p:cNvPr>
          <p:cNvPicPr>
            <a:picLocks noChangeAspect="1"/>
          </p:cNvPicPr>
          <p:nvPr/>
        </p:nvPicPr>
        <p:blipFill>
          <a:blip r:embed="rId3"/>
          <a:stretch>
            <a:fillRect/>
          </a:stretch>
        </p:blipFill>
        <p:spPr>
          <a:xfrm>
            <a:off x="2208212" y="1204013"/>
            <a:ext cx="7772400" cy="4971111"/>
          </a:xfrm>
          <a:prstGeom prst="rect">
            <a:avLst/>
          </a:prstGeom>
        </p:spPr>
      </p:pic>
    </p:spTree>
    <p:extLst>
      <p:ext uri="{BB962C8B-B14F-4D97-AF65-F5344CB8AC3E}">
        <p14:creationId xmlns:p14="http://schemas.microsoft.com/office/powerpoint/2010/main" val="4126400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99B3F92B-E563-B6FA-07FD-E7918E2BB8B7}"/>
              </a:ext>
            </a:extLst>
          </p:cNvPr>
          <p:cNvPicPr>
            <a:picLocks noChangeAspect="1"/>
          </p:cNvPicPr>
          <p:nvPr/>
        </p:nvPicPr>
        <p:blipFill>
          <a:blip r:embed="rId3"/>
          <a:stretch>
            <a:fillRect/>
          </a:stretch>
        </p:blipFill>
        <p:spPr>
          <a:xfrm>
            <a:off x="2415447" y="1195557"/>
            <a:ext cx="7357929" cy="5201759"/>
          </a:xfrm>
          <a:prstGeom prst="rect">
            <a:avLst/>
          </a:prstGeom>
        </p:spPr>
      </p:pic>
    </p:spTree>
    <p:extLst>
      <p:ext uri="{BB962C8B-B14F-4D97-AF65-F5344CB8AC3E}">
        <p14:creationId xmlns:p14="http://schemas.microsoft.com/office/powerpoint/2010/main" val="2652668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09232CBC-EE22-1DDA-8CF5-DB5BE8DCD916}"/>
              </a:ext>
            </a:extLst>
          </p:cNvPr>
          <p:cNvPicPr>
            <a:picLocks noChangeAspect="1"/>
          </p:cNvPicPr>
          <p:nvPr/>
        </p:nvPicPr>
        <p:blipFill>
          <a:blip r:embed="rId3"/>
          <a:stretch>
            <a:fillRect/>
          </a:stretch>
        </p:blipFill>
        <p:spPr>
          <a:xfrm>
            <a:off x="2120498" y="1206350"/>
            <a:ext cx="7947827" cy="5190966"/>
          </a:xfrm>
          <a:prstGeom prst="rect">
            <a:avLst/>
          </a:prstGeom>
        </p:spPr>
      </p:pic>
    </p:spTree>
    <p:extLst>
      <p:ext uri="{BB962C8B-B14F-4D97-AF65-F5344CB8AC3E}">
        <p14:creationId xmlns:p14="http://schemas.microsoft.com/office/powerpoint/2010/main" val="374984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53C812B5-60A3-22EA-5439-FB7ADBACB458}"/>
              </a:ext>
            </a:extLst>
          </p:cNvPr>
          <p:cNvPicPr>
            <a:picLocks noChangeAspect="1"/>
          </p:cNvPicPr>
          <p:nvPr/>
        </p:nvPicPr>
        <p:blipFill>
          <a:blip r:embed="rId3"/>
          <a:stretch>
            <a:fillRect/>
          </a:stretch>
        </p:blipFill>
        <p:spPr>
          <a:xfrm>
            <a:off x="2065557" y="1200530"/>
            <a:ext cx="8057710" cy="5196786"/>
          </a:xfrm>
          <a:prstGeom prst="rect">
            <a:avLst/>
          </a:prstGeom>
        </p:spPr>
      </p:pic>
    </p:spTree>
    <p:extLst>
      <p:ext uri="{BB962C8B-B14F-4D97-AF65-F5344CB8AC3E}">
        <p14:creationId xmlns:p14="http://schemas.microsoft.com/office/powerpoint/2010/main" val="3611441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pic>
        <p:nvPicPr>
          <p:cNvPr id="4" name="Picture 3">
            <a:extLst>
              <a:ext uri="{FF2B5EF4-FFF2-40B4-BE49-F238E27FC236}">
                <a16:creationId xmlns:a16="http://schemas.microsoft.com/office/drawing/2014/main" id="{195EC068-4122-396A-CEF5-26B9A4EB54EF}"/>
              </a:ext>
            </a:extLst>
          </p:cNvPr>
          <p:cNvPicPr>
            <a:picLocks noChangeAspect="1"/>
          </p:cNvPicPr>
          <p:nvPr/>
        </p:nvPicPr>
        <p:blipFill>
          <a:blip r:embed="rId3"/>
          <a:stretch>
            <a:fillRect/>
          </a:stretch>
        </p:blipFill>
        <p:spPr>
          <a:xfrm>
            <a:off x="2659002" y="1207227"/>
            <a:ext cx="6870819" cy="5190089"/>
          </a:xfrm>
          <a:prstGeom prst="rect">
            <a:avLst/>
          </a:prstGeom>
        </p:spPr>
      </p:pic>
    </p:spTree>
    <p:extLst>
      <p:ext uri="{BB962C8B-B14F-4D97-AF65-F5344CB8AC3E}">
        <p14:creationId xmlns:p14="http://schemas.microsoft.com/office/powerpoint/2010/main" val="3012672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Sources</a:t>
            </a:r>
            <a:endParaRPr dirty="0"/>
          </a:p>
        </p:txBody>
      </p:sp>
    </p:spTree>
    <p:extLst>
      <p:ext uri="{BB962C8B-B14F-4D97-AF65-F5344CB8AC3E}">
        <p14:creationId xmlns:p14="http://schemas.microsoft.com/office/powerpoint/2010/main" val="1615450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Sources</a:t>
            </a:r>
            <a:endParaRPr dirty="0"/>
          </a:p>
        </p:txBody>
      </p:sp>
      <p:pic>
        <p:nvPicPr>
          <p:cNvPr id="2" name="Picture 1">
            <a:extLst>
              <a:ext uri="{FF2B5EF4-FFF2-40B4-BE49-F238E27FC236}">
                <a16:creationId xmlns:a16="http://schemas.microsoft.com/office/drawing/2014/main" id="{A5A6B26E-E891-5AD8-8D41-34F2B82B977C}"/>
              </a:ext>
            </a:extLst>
          </p:cNvPr>
          <p:cNvPicPr>
            <a:picLocks noChangeAspect="1"/>
          </p:cNvPicPr>
          <p:nvPr/>
        </p:nvPicPr>
        <p:blipFill>
          <a:blip r:embed="rId3"/>
          <a:stretch>
            <a:fillRect/>
          </a:stretch>
        </p:blipFill>
        <p:spPr>
          <a:xfrm>
            <a:off x="1095439" y="1077755"/>
            <a:ext cx="9997944" cy="5143666"/>
          </a:xfrm>
          <a:prstGeom prst="rect">
            <a:avLst/>
          </a:prstGeom>
        </p:spPr>
      </p:pic>
    </p:spTree>
    <p:extLst>
      <p:ext uri="{BB962C8B-B14F-4D97-AF65-F5344CB8AC3E}">
        <p14:creationId xmlns:p14="http://schemas.microsoft.com/office/powerpoint/2010/main" val="3728158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Workflow</a:t>
            </a:r>
            <a:endParaRPr dirty="0"/>
          </a:p>
        </p:txBody>
      </p:sp>
      <p:pic>
        <p:nvPicPr>
          <p:cNvPr id="4" name="Picture 3">
            <a:extLst>
              <a:ext uri="{FF2B5EF4-FFF2-40B4-BE49-F238E27FC236}">
                <a16:creationId xmlns:a16="http://schemas.microsoft.com/office/drawing/2014/main" id="{06D5297C-03CA-BA6D-C8DA-9024375FD8D4}"/>
              </a:ext>
            </a:extLst>
          </p:cNvPr>
          <p:cNvPicPr>
            <a:picLocks noChangeAspect="1"/>
          </p:cNvPicPr>
          <p:nvPr/>
        </p:nvPicPr>
        <p:blipFill>
          <a:blip r:embed="rId3"/>
          <a:srcRect/>
          <a:stretch/>
        </p:blipFill>
        <p:spPr>
          <a:xfrm>
            <a:off x="449481" y="1380894"/>
            <a:ext cx="11271697" cy="4641287"/>
          </a:xfrm>
          <a:prstGeom prst="rect">
            <a:avLst/>
          </a:prstGeom>
        </p:spPr>
      </p:pic>
    </p:spTree>
    <p:extLst>
      <p:ext uri="{BB962C8B-B14F-4D97-AF65-F5344CB8AC3E}">
        <p14:creationId xmlns:p14="http://schemas.microsoft.com/office/powerpoint/2010/main" val="3876755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871996" y="1375556"/>
            <a:ext cx="4330528"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Ranking</a:t>
            </a:r>
            <a:endParaRPr dirty="0"/>
          </a:p>
        </p:txBody>
      </p:sp>
    </p:spTree>
    <p:extLst>
      <p:ext uri="{BB962C8B-B14F-4D97-AF65-F5344CB8AC3E}">
        <p14:creationId xmlns:p14="http://schemas.microsoft.com/office/powerpoint/2010/main" val="1272617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Training Path</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2777678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871996" y="1375556"/>
            <a:ext cx="4330528"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Ranking</a:t>
            </a:r>
            <a:endParaRPr dirty="0"/>
          </a:p>
        </p:txBody>
      </p:sp>
      <p:sp>
        <p:nvSpPr>
          <p:cNvPr id="5" name="TextBox 4">
            <a:extLst>
              <a:ext uri="{FF2B5EF4-FFF2-40B4-BE49-F238E27FC236}">
                <a16:creationId xmlns:a16="http://schemas.microsoft.com/office/drawing/2014/main" id="{23D20929-600C-CD54-E3DE-7F2F3D4BA5A2}"/>
              </a:ext>
            </a:extLst>
          </p:cNvPr>
          <p:cNvSpPr txBox="1"/>
          <p:nvPr/>
        </p:nvSpPr>
        <p:spPr>
          <a:xfrm>
            <a:off x="794351" y="2890908"/>
            <a:ext cx="2220801" cy="1384995"/>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p:txBody>
      </p:sp>
    </p:spTree>
    <p:extLst>
      <p:ext uri="{BB962C8B-B14F-4D97-AF65-F5344CB8AC3E}">
        <p14:creationId xmlns:p14="http://schemas.microsoft.com/office/powerpoint/2010/main" val="2299363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871996" y="1375556"/>
            <a:ext cx="4330528"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Ranking</a:t>
            </a:r>
            <a:endParaRPr dirty="0"/>
          </a:p>
        </p:txBody>
      </p:sp>
      <p:sp>
        <p:nvSpPr>
          <p:cNvPr id="2" name="TextBox 1">
            <a:extLst>
              <a:ext uri="{FF2B5EF4-FFF2-40B4-BE49-F238E27FC236}">
                <a16:creationId xmlns:a16="http://schemas.microsoft.com/office/drawing/2014/main" id="{5FD78373-AAC1-0F4B-9F51-9C53DC47DA39}"/>
              </a:ext>
            </a:extLst>
          </p:cNvPr>
          <p:cNvSpPr txBox="1"/>
          <p:nvPr/>
        </p:nvSpPr>
        <p:spPr>
          <a:xfrm>
            <a:off x="794351" y="2890908"/>
            <a:ext cx="2220801" cy="1384995"/>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p:txBody>
      </p:sp>
      <p:sp>
        <p:nvSpPr>
          <p:cNvPr id="4" name="TextBox 3">
            <a:extLst>
              <a:ext uri="{FF2B5EF4-FFF2-40B4-BE49-F238E27FC236}">
                <a16:creationId xmlns:a16="http://schemas.microsoft.com/office/drawing/2014/main" id="{4861ACE7-BAAB-6BDC-E971-DE738E27EA8F}"/>
              </a:ext>
            </a:extLst>
          </p:cNvPr>
          <p:cNvSpPr txBox="1"/>
          <p:nvPr/>
        </p:nvSpPr>
        <p:spPr>
          <a:xfrm>
            <a:off x="9173673" y="2675465"/>
            <a:ext cx="2220801" cy="1815882"/>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p:txBody>
      </p:sp>
    </p:spTree>
    <p:extLst>
      <p:ext uri="{BB962C8B-B14F-4D97-AF65-F5344CB8AC3E}">
        <p14:creationId xmlns:p14="http://schemas.microsoft.com/office/powerpoint/2010/main" val="3534932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Information</a:t>
            </a:r>
            <a:endParaRPr dirty="0"/>
          </a:p>
        </p:txBody>
      </p:sp>
      <p:graphicFrame>
        <p:nvGraphicFramePr>
          <p:cNvPr id="2" name="Table 3">
            <a:extLst>
              <a:ext uri="{FF2B5EF4-FFF2-40B4-BE49-F238E27FC236}">
                <a16:creationId xmlns:a16="http://schemas.microsoft.com/office/drawing/2014/main" id="{AFA8AA0E-0D7C-D561-471F-9056F8ADCEF2}"/>
              </a:ext>
            </a:extLst>
          </p:cNvPr>
          <p:cNvGraphicFramePr>
            <a:graphicFrameLocks noGrp="1"/>
          </p:cNvGraphicFramePr>
          <p:nvPr>
            <p:extLst>
              <p:ext uri="{D42A27DB-BD31-4B8C-83A1-F6EECF244321}">
                <p14:modId xmlns:p14="http://schemas.microsoft.com/office/powerpoint/2010/main" val="3324929384"/>
              </p:ext>
            </p:extLst>
          </p:nvPr>
        </p:nvGraphicFramePr>
        <p:xfrm>
          <a:off x="489104" y="1663511"/>
          <a:ext cx="11244347" cy="4236720"/>
        </p:xfrm>
        <a:graphic>
          <a:graphicData uri="http://schemas.openxmlformats.org/drawingml/2006/table">
            <a:tbl>
              <a:tblPr firstRow="1" bandRow="1">
                <a:tableStyleId>{F9A1F375-83D2-49B6-B6D9-1E75FAB2CD22}</a:tableStyleId>
              </a:tblPr>
              <a:tblGrid>
                <a:gridCol w="2757361">
                  <a:extLst>
                    <a:ext uri="{9D8B030D-6E8A-4147-A177-3AD203B41FA5}">
                      <a16:colId xmlns:a16="http://schemas.microsoft.com/office/drawing/2014/main" val="2020875351"/>
                    </a:ext>
                  </a:extLst>
                </a:gridCol>
                <a:gridCol w="1179319">
                  <a:extLst>
                    <a:ext uri="{9D8B030D-6E8A-4147-A177-3AD203B41FA5}">
                      <a16:colId xmlns:a16="http://schemas.microsoft.com/office/drawing/2014/main" val="2434688409"/>
                    </a:ext>
                  </a:extLst>
                </a:gridCol>
                <a:gridCol w="1170774">
                  <a:extLst>
                    <a:ext uri="{9D8B030D-6E8A-4147-A177-3AD203B41FA5}">
                      <a16:colId xmlns:a16="http://schemas.microsoft.com/office/drawing/2014/main" val="4061408409"/>
                    </a:ext>
                  </a:extLst>
                </a:gridCol>
                <a:gridCol w="1384419">
                  <a:extLst>
                    <a:ext uri="{9D8B030D-6E8A-4147-A177-3AD203B41FA5}">
                      <a16:colId xmlns:a16="http://schemas.microsoft.com/office/drawing/2014/main" val="3739145920"/>
                    </a:ext>
                  </a:extLst>
                </a:gridCol>
                <a:gridCol w="3534624">
                  <a:extLst>
                    <a:ext uri="{9D8B030D-6E8A-4147-A177-3AD203B41FA5}">
                      <a16:colId xmlns:a16="http://schemas.microsoft.com/office/drawing/2014/main" val="329333426"/>
                    </a:ext>
                  </a:extLst>
                </a:gridCol>
                <a:gridCol w="1217850">
                  <a:extLst>
                    <a:ext uri="{9D8B030D-6E8A-4147-A177-3AD203B41FA5}">
                      <a16:colId xmlns:a16="http://schemas.microsoft.com/office/drawing/2014/main" val="3402597505"/>
                    </a:ext>
                  </a:extLst>
                </a:gridCol>
              </a:tblGrid>
              <a:tr h="215799">
                <a:tc rowSpan="3">
                  <a:txBody>
                    <a:bodyPr/>
                    <a:lstStyle/>
                    <a:p>
                      <a:pPr algn="r"/>
                      <a:r>
                        <a:rPr lang="en-US" sz="2000" b="1" dirty="0"/>
                        <a:t>Process</a:t>
                      </a:r>
                    </a:p>
                  </a:txBody>
                  <a:tcPr anchor="b">
                    <a:solidFill>
                      <a:schemeClr val="bg2">
                        <a:lumMod val="20000"/>
                        <a:lumOff val="80000"/>
                      </a:schemeClr>
                    </a:solidFill>
                  </a:tcPr>
                </a:tc>
                <a:tc gridSpan="5">
                  <a:txBody>
                    <a:bodyPr/>
                    <a:lstStyle/>
                    <a:p>
                      <a:pPr algn="ctr"/>
                      <a:r>
                        <a:rPr lang="en-US" sz="2000" b="1" dirty="0"/>
                        <a:t>SARIF element</a:t>
                      </a:r>
                    </a:p>
                  </a:txBody>
                  <a:tcPr anchor="b">
                    <a:solidFill>
                      <a:schemeClr val="bg2">
                        <a:lumMod val="20000"/>
                        <a:lumOff val="8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085831285"/>
                  </a:ext>
                </a:extLst>
              </a:tr>
              <a:tr h="236845">
                <a:tc vMerge="1">
                  <a:txBody>
                    <a:bodyPr/>
                    <a:lstStyle/>
                    <a:p>
                      <a:endParaRPr lang="en-US" dirty="0"/>
                    </a:p>
                  </a:txBody>
                  <a:tcPr/>
                </a:tc>
                <a:tc rowSpan="2">
                  <a:txBody>
                    <a:bodyPr/>
                    <a:lstStyle/>
                    <a:p>
                      <a:pPr algn="ctr"/>
                      <a:r>
                        <a:rPr lang="en-US" sz="2000" b="1" dirty="0"/>
                        <a:t>Context</a:t>
                      </a:r>
                    </a:p>
                  </a:txBody>
                  <a:tcPr anchor="b">
                    <a:solidFill>
                      <a:schemeClr val="bg2">
                        <a:lumMod val="20000"/>
                        <a:lumOff val="80000"/>
                      </a:schemeClr>
                    </a:solidFill>
                  </a:tcPr>
                </a:tc>
                <a:tc rowSpan="2">
                  <a:txBody>
                    <a:bodyPr/>
                    <a:lstStyle/>
                    <a:p>
                      <a:pPr algn="ctr"/>
                      <a:r>
                        <a:rPr lang="en-US" sz="2000" b="1" dirty="0"/>
                        <a:t>Run</a:t>
                      </a:r>
                    </a:p>
                  </a:txBody>
                  <a:tcPr anchor="b">
                    <a:solidFill>
                      <a:schemeClr val="bg2">
                        <a:lumMod val="20000"/>
                        <a:lumOff val="80000"/>
                      </a:schemeClr>
                    </a:solidFill>
                  </a:tcPr>
                </a:tc>
                <a:tc rowSpan="2">
                  <a:txBody>
                    <a:bodyPr/>
                    <a:lstStyle/>
                    <a:p>
                      <a:pPr algn="l"/>
                      <a:r>
                        <a:rPr lang="en-US" sz="2000" b="1" dirty="0"/>
                        <a:t>Test</a:t>
                      </a:r>
                    </a:p>
                  </a:txBody>
                  <a:tcPr anchor="b">
                    <a:solidFill>
                      <a:schemeClr val="bg2">
                        <a:lumMod val="20000"/>
                        <a:lumOff val="80000"/>
                      </a:schemeClr>
                    </a:solidFill>
                  </a:tcPr>
                </a:tc>
                <a:tc gridSpan="2">
                  <a:txBody>
                    <a:bodyPr/>
                    <a:lstStyle/>
                    <a:p>
                      <a:pPr algn="ctr"/>
                      <a:r>
                        <a:rPr lang="en-US" sz="2000" b="1" dirty="0"/>
                        <a:t>Finding</a:t>
                      </a:r>
                    </a:p>
                  </a:txBody>
                  <a:tcPr anchor="b">
                    <a:solidFill>
                      <a:schemeClr val="bg2">
                        <a:lumMod val="20000"/>
                        <a:lumOff val="80000"/>
                      </a:schemeClr>
                    </a:solidFill>
                  </a:tcPr>
                </a:tc>
                <a:tc hMerge="1">
                  <a:txBody>
                    <a:bodyPr/>
                    <a:lstStyle/>
                    <a:p>
                      <a:endParaRPr lang="en-US" dirty="0"/>
                    </a:p>
                  </a:txBody>
                  <a:tcPr/>
                </a:tc>
                <a:extLst>
                  <a:ext uri="{0D108BD9-81ED-4DB2-BD59-A6C34878D82A}">
                    <a16:rowId xmlns:a16="http://schemas.microsoft.com/office/drawing/2014/main" val="1740869558"/>
                  </a:ext>
                </a:extLst>
              </a:tr>
              <a:tr h="225234">
                <a:tc vMerge="1">
                  <a:txBody>
                    <a:bodyPr/>
                    <a:lstStyle/>
                    <a:p>
                      <a:r>
                        <a:rPr lang="en-US" dirty="0"/>
                        <a:t>Process</a:t>
                      </a:r>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pPr algn="l"/>
                      <a:r>
                        <a:rPr lang="en-US" sz="2000" b="1" dirty="0"/>
                        <a:t>Location</a:t>
                      </a:r>
                    </a:p>
                  </a:txBody>
                  <a:tcPr anchor="b">
                    <a:solidFill>
                      <a:schemeClr val="bg2">
                        <a:lumMod val="20000"/>
                        <a:lumOff val="80000"/>
                      </a:schemeClr>
                    </a:solidFill>
                  </a:tcPr>
                </a:tc>
                <a:tc>
                  <a:txBody>
                    <a:bodyPr/>
                    <a:lstStyle/>
                    <a:p>
                      <a:pPr algn="l"/>
                      <a:r>
                        <a:rPr lang="en-US" sz="2000" b="1" dirty="0"/>
                        <a:t>Issue</a:t>
                      </a:r>
                    </a:p>
                  </a:txBody>
                  <a:tcPr anchor="b">
                    <a:solidFill>
                      <a:schemeClr val="bg2">
                        <a:lumMod val="20000"/>
                        <a:lumOff val="80000"/>
                      </a:schemeClr>
                    </a:solidFill>
                  </a:tcPr>
                </a:tc>
                <a:extLst>
                  <a:ext uri="{0D108BD9-81ED-4DB2-BD59-A6C34878D82A}">
                    <a16:rowId xmlns:a16="http://schemas.microsoft.com/office/drawing/2014/main" val="3134192100"/>
                  </a:ext>
                </a:extLst>
              </a:tr>
              <a:tr h="370840">
                <a:tc>
                  <a:txBody>
                    <a:bodyPr/>
                    <a:lstStyle/>
                    <a:p>
                      <a:pPr algn="r"/>
                      <a:r>
                        <a:rPr lang="en-US" sz="1900" dirty="0"/>
                        <a:t>Attack Surface Analysis</a:t>
                      </a:r>
                    </a:p>
                  </a:txBody>
                  <a:tcPr anchor="ctr">
                    <a:solidFill>
                      <a:srgbClr val="FFC161"/>
                    </a:solidFill>
                  </a:tcPr>
                </a:tc>
                <a:tc rowSpan="8">
                  <a:txBody>
                    <a:bodyPr/>
                    <a:lstStyle/>
                    <a:p>
                      <a:pPr algn="ctr"/>
                      <a:r>
                        <a:rPr lang="en-US" sz="1900" dirty="0"/>
                        <a:t>Common</a:t>
                      </a:r>
                    </a:p>
                  </a:txBody>
                  <a:tcPr anchor="ctr">
                    <a:solidFill>
                      <a:schemeClr val="bg1">
                        <a:lumMod val="85000"/>
                      </a:schemeClr>
                    </a:solidFill>
                  </a:tcPr>
                </a:tc>
                <a:tc rowSpan="8">
                  <a:txBody>
                    <a:bodyPr/>
                    <a:lstStyle/>
                    <a:p>
                      <a:pPr algn="ctr"/>
                      <a:r>
                        <a:rPr lang="en-US" sz="1900" dirty="0"/>
                        <a:t>Common</a:t>
                      </a:r>
                    </a:p>
                  </a:txBody>
                  <a:tcPr anchor="ctr">
                    <a:solidFill>
                      <a:schemeClr val="bg1">
                        <a:lumMod val="85000"/>
                      </a:schemeClr>
                    </a:solidFill>
                  </a:tcPr>
                </a:tc>
                <a:tc>
                  <a:txBody>
                    <a:bodyPr/>
                    <a:lstStyle/>
                    <a:p>
                      <a:r>
                        <a:rPr lang="en-US" sz="1900" dirty="0"/>
                        <a:t>Type</a:t>
                      </a:r>
                    </a:p>
                  </a:txBody>
                  <a:tcPr anchor="ctr">
                    <a:solidFill>
                      <a:srgbClr val="FFC161"/>
                    </a:solidFill>
                  </a:tcPr>
                </a:tc>
                <a:tc>
                  <a:txBody>
                    <a:bodyPr/>
                    <a:lstStyle/>
                    <a:p>
                      <a:r>
                        <a:rPr lang="en-US" sz="1900" dirty="0"/>
                        <a:t>Exposure</a:t>
                      </a:r>
                    </a:p>
                  </a:txBody>
                  <a:tcPr anchor="ctr">
                    <a:solidFill>
                      <a:srgbClr val="FFC161"/>
                    </a:solidFill>
                  </a:tcPr>
                </a:tc>
                <a:tc>
                  <a:txBody>
                    <a:bodyPr/>
                    <a:lstStyle/>
                    <a:p>
                      <a:r>
                        <a:rPr lang="en-US" sz="1900" dirty="0"/>
                        <a:t>Excess</a:t>
                      </a:r>
                    </a:p>
                  </a:txBody>
                  <a:tcPr anchor="ctr">
                    <a:solidFill>
                      <a:srgbClr val="FFC161"/>
                    </a:solidFill>
                  </a:tcPr>
                </a:tc>
                <a:extLst>
                  <a:ext uri="{0D108BD9-81ED-4DB2-BD59-A6C34878D82A}">
                    <a16:rowId xmlns:a16="http://schemas.microsoft.com/office/drawing/2014/main" val="338492927"/>
                  </a:ext>
                </a:extLst>
              </a:tr>
              <a:tr h="370840">
                <a:tc>
                  <a: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lang="en-US" sz="1900" dirty="0"/>
                        <a:t>Threat Modeling</a:t>
                      </a:r>
                    </a:p>
                  </a:txBody>
                  <a:tcPr anchor="ctr">
                    <a:solidFill>
                      <a:srgbClr val="FFFAB2"/>
                    </a:solidFill>
                  </a:tcPr>
                </a:tc>
                <a:tc vMerge="1">
                  <a:txBody>
                    <a:bodyPr/>
                    <a:lstStyle/>
                    <a:p>
                      <a:endParaRPr lang="en-US"/>
                    </a:p>
                  </a:txBody>
                  <a:tcPr/>
                </a:tc>
                <a:tc vMerge="1">
                  <a:txBody>
                    <a:bodyPr/>
                    <a:lstStyle/>
                    <a:p>
                      <a:endParaRPr lang="en-US"/>
                    </a:p>
                  </a:txBody>
                  <a:tcPr/>
                </a:tc>
                <a:tc>
                  <a:txBody>
                    <a:bodyPr/>
                    <a:lstStyle/>
                    <a:p>
                      <a:r>
                        <a:rPr lang="en-US" sz="1900" dirty="0"/>
                        <a:t>Rule</a:t>
                      </a:r>
                    </a:p>
                  </a:txBody>
                  <a:tcPr anchor="ctr">
                    <a:solidFill>
                      <a:srgbClr val="FFFAB2"/>
                    </a:solidFill>
                  </a:tcPr>
                </a:tc>
                <a:tc>
                  <a:txBody>
                    <a:bodyPr/>
                    <a:lstStyle/>
                    <a:p>
                      <a:r>
                        <a:rPr lang="en-US" sz="1900" dirty="0"/>
                        <a:t>Graph Edge</a:t>
                      </a:r>
                    </a:p>
                  </a:txBody>
                  <a:tcPr anchor="ctr">
                    <a:solidFill>
                      <a:srgbClr val="FFFAB2"/>
                    </a:solidFill>
                  </a:tcPr>
                </a:tc>
                <a:tc>
                  <a:txBody>
                    <a:bodyPr/>
                    <a:lstStyle/>
                    <a:p>
                      <a:r>
                        <a:rPr lang="en-US" sz="1900" dirty="0"/>
                        <a:t>Violation</a:t>
                      </a:r>
                    </a:p>
                  </a:txBody>
                  <a:tcPr anchor="ctr">
                    <a:solidFill>
                      <a:srgbClr val="FFFAB2"/>
                    </a:solidFill>
                  </a:tcPr>
                </a:tc>
                <a:extLst>
                  <a:ext uri="{0D108BD9-81ED-4DB2-BD59-A6C34878D82A}">
                    <a16:rowId xmlns:a16="http://schemas.microsoft.com/office/drawing/2014/main" val="3155609566"/>
                  </a:ext>
                </a:extLst>
              </a:tr>
              <a:tr h="370840">
                <a:tc>
                  <a:txBody>
                    <a:bodyPr/>
                    <a:lstStyle/>
                    <a:p>
                      <a:pPr algn="r"/>
                      <a:r>
                        <a:rPr lang="en-US" sz="1900" dirty="0"/>
                        <a:t>Static Analysis</a:t>
                      </a:r>
                    </a:p>
                  </a:txBody>
                  <a:tcPr anchor="ctr">
                    <a:solidFill>
                      <a:srgbClr val="CCFFCC"/>
                    </a:solidFill>
                  </a:tcPr>
                </a:tc>
                <a:tc vMerge="1">
                  <a:txBody>
                    <a:bodyPr/>
                    <a:lstStyle/>
                    <a:p>
                      <a:r>
                        <a:rPr lang="en-US" sz="1800" dirty="0"/>
                        <a:t>Common</a:t>
                      </a:r>
                    </a:p>
                  </a:txBody>
                  <a:tcPr anchor="ctr">
                    <a:noFill/>
                  </a:tcPr>
                </a:tc>
                <a:tc vMerge="1">
                  <a:txBody>
                    <a:bodyPr/>
                    <a:lstStyle/>
                    <a:p>
                      <a:r>
                        <a:rPr lang="en-US" sz="1800" dirty="0"/>
                        <a:t>Common</a:t>
                      </a:r>
                    </a:p>
                  </a:txBody>
                  <a:tcPr anchor="ctr">
                    <a:noFill/>
                  </a:tcPr>
                </a:tc>
                <a:tc>
                  <a:txBody>
                    <a:bodyPr/>
                    <a:lstStyle/>
                    <a:p>
                      <a:r>
                        <a:rPr lang="en-US" sz="1900" dirty="0"/>
                        <a:t>Checker</a:t>
                      </a:r>
                    </a:p>
                  </a:txBody>
                  <a:tcPr anchor="ctr">
                    <a:solidFill>
                      <a:srgbClr val="CCFFCC"/>
                    </a:solidFill>
                  </a:tcPr>
                </a:tc>
                <a:tc>
                  <a:txBody>
                    <a:bodyPr/>
                    <a:lstStyle/>
                    <a:p>
                      <a:r>
                        <a:rPr lang="en-US" sz="1900" dirty="0"/>
                        <a:t>File / Line</a:t>
                      </a:r>
                    </a:p>
                  </a:txBody>
                  <a:tcPr anchor="ctr">
                    <a:solidFill>
                      <a:srgbClr val="CCFFCC"/>
                    </a:solidFill>
                  </a:tcPr>
                </a:tc>
                <a:tc>
                  <a:txBody>
                    <a:bodyPr/>
                    <a:lstStyle/>
                    <a:p>
                      <a:r>
                        <a:rPr lang="en-US" sz="1900" dirty="0"/>
                        <a:t>Violation</a:t>
                      </a:r>
                    </a:p>
                  </a:txBody>
                  <a:tcPr anchor="ctr">
                    <a:solidFill>
                      <a:srgbClr val="CCFFCC"/>
                    </a:solidFill>
                  </a:tcPr>
                </a:tc>
                <a:extLst>
                  <a:ext uri="{0D108BD9-81ED-4DB2-BD59-A6C34878D82A}">
                    <a16:rowId xmlns:a16="http://schemas.microsoft.com/office/drawing/2014/main" val="1208917037"/>
                  </a:ext>
                </a:extLst>
              </a:tr>
              <a:tr h="370840">
                <a:tc>
                  <a:txBody>
                    <a:bodyPr/>
                    <a:lstStyle/>
                    <a:p>
                      <a:pPr algn="r"/>
                      <a:r>
                        <a:rPr lang="en-US" sz="1900" dirty="0"/>
                        <a:t>Fuzz Testing</a:t>
                      </a:r>
                    </a:p>
                  </a:txBody>
                  <a:tcPr anchor="ctr">
                    <a:solidFill>
                      <a:srgbClr val="CCFFCC"/>
                    </a:solidFill>
                  </a:tcPr>
                </a:tc>
                <a:tc vMerge="1">
                  <a:txBody>
                    <a:bodyPr/>
                    <a:lstStyle/>
                    <a:p>
                      <a:endParaRPr lang="en-US" dirty="0"/>
                    </a:p>
                  </a:txBody>
                  <a:tcPr anchor="ctr"/>
                </a:tc>
                <a:tc vMerge="1">
                  <a:txBody>
                    <a:bodyPr/>
                    <a:lstStyle/>
                    <a:p>
                      <a:endParaRPr lang="en-US" dirty="0"/>
                    </a:p>
                  </a:txBody>
                  <a:tcPr anchor="ctr"/>
                </a:tc>
                <a:tc>
                  <a:txBody>
                    <a:bodyPr/>
                    <a:lstStyle/>
                    <a:p>
                      <a:r>
                        <a:rPr lang="en-US" sz="1900" dirty="0"/>
                        <a:t>Checker</a:t>
                      </a:r>
                    </a:p>
                  </a:txBody>
                  <a:tcPr anchor="ctr">
                    <a:solidFill>
                      <a:srgbClr val="CCFFCC"/>
                    </a:solidFill>
                  </a:tcPr>
                </a:tc>
                <a:tc>
                  <a:txBody>
                    <a:bodyPr/>
                    <a:lstStyle/>
                    <a:p>
                      <a:r>
                        <a:rPr lang="en-US" sz="1900" dirty="0"/>
                        <a:t>File / Line</a:t>
                      </a:r>
                    </a:p>
                  </a:txBody>
                  <a:tcPr anchor="ctr">
                    <a:solidFill>
                      <a:srgbClr val="CCFFCC"/>
                    </a:solidFill>
                  </a:tcPr>
                </a:tc>
                <a:tc>
                  <a:txBody>
                    <a:bodyPr/>
                    <a:lstStyle/>
                    <a:p>
                      <a:r>
                        <a:rPr lang="en-US" sz="1900" dirty="0"/>
                        <a:t>Fault</a:t>
                      </a:r>
                    </a:p>
                  </a:txBody>
                  <a:tcPr anchor="ctr">
                    <a:solidFill>
                      <a:srgbClr val="CCFFCC"/>
                    </a:solidFill>
                  </a:tcPr>
                </a:tc>
                <a:extLst>
                  <a:ext uri="{0D108BD9-81ED-4DB2-BD59-A6C34878D82A}">
                    <a16:rowId xmlns:a16="http://schemas.microsoft.com/office/drawing/2014/main" val="3642369208"/>
                  </a:ext>
                </a:extLst>
              </a:tr>
              <a:tr h="370840">
                <a:tc>
                  <a:txBody>
                    <a:bodyPr/>
                    <a:lstStyle/>
                    <a:p>
                      <a:pPr algn="r"/>
                      <a:r>
                        <a:rPr lang="en-US" sz="1900" dirty="0"/>
                        <a:t>Secure Code Review</a:t>
                      </a:r>
                    </a:p>
                  </a:txBody>
                  <a:tcPr anchor="ctr">
                    <a:solidFill>
                      <a:srgbClr val="CCFFCC"/>
                    </a:solidFill>
                  </a:tcPr>
                </a:tc>
                <a:tc vMerge="1">
                  <a:txBody>
                    <a:bodyPr/>
                    <a:lstStyle/>
                    <a:p>
                      <a:endParaRPr lang="en-US"/>
                    </a:p>
                  </a:txBody>
                  <a:tcPr/>
                </a:tc>
                <a:tc vMerge="1">
                  <a:txBody>
                    <a:bodyPr/>
                    <a:lstStyle/>
                    <a:p>
                      <a:endParaRPr lang="en-US"/>
                    </a:p>
                  </a:txBody>
                  <a:tcPr/>
                </a:tc>
                <a:tc>
                  <a:txBody>
                    <a:bodyPr/>
                    <a:lstStyle/>
                    <a:p>
                      <a:r>
                        <a:rPr lang="en-US" sz="1900" dirty="0"/>
                        <a:t>Checker</a:t>
                      </a:r>
                    </a:p>
                  </a:txBody>
                  <a:tcPr anchor="ctr">
                    <a:solidFill>
                      <a:srgbClr val="CCFFCC"/>
                    </a:solidFill>
                  </a:tcPr>
                </a:tc>
                <a:tc>
                  <a:txBody>
                    <a:bodyPr/>
                    <a:lstStyle/>
                    <a:p>
                      <a:r>
                        <a:rPr lang="en-US" sz="1900" dirty="0"/>
                        <a:t>File / Line</a:t>
                      </a:r>
                    </a:p>
                  </a:txBody>
                  <a:tcPr anchor="ctr">
                    <a:solidFill>
                      <a:srgbClr val="CCFFCC"/>
                    </a:solidFill>
                  </a:tcPr>
                </a:tc>
                <a:tc>
                  <a:txBody>
                    <a:bodyPr/>
                    <a:lstStyle/>
                    <a:p>
                      <a:r>
                        <a:rPr lang="en-US" sz="1900" dirty="0"/>
                        <a:t>Violation</a:t>
                      </a:r>
                    </a:p>
                  </a:txBody>
                  <a:tcPr anchor="ctr">
                    <a:solidFill>
                      <a:srgbClr val="CCFFCC"/>
                    </a:solidFill>
                  </a:tcPr>
                </a:tc>
                <a:extLst>
                  <a:ext uri="{0D108BD9-81ED-4DB2-BD59-A6C34878D82A}">
                    <a16:rowId xmlns:a16="http://schemas.microsoft.com/office/drawing/2014/main" val="2101228276"/>
                  </a:ext>
                </a:extLst>
              </a:tr>
              <a:tr h="370840">
                <a:tc>
                  <a:txBody>
                    <a:bodyPr/>
                    <a:lstStyle/>
                    <a:p>
                      <a:pPr algn="r"/>
                      <a:r>
                        <a:rPr lang="en-US" sz="1900" dirty="0"/>
                        <a:t>Dynamic Analysis</a:t>
                      </a:r>
                    </a:p>
                  </a:txBody>
                  <a:tcPr anchor="ctr">
                    <a:solidFill>
                      <a:schemeClr val="tx2">
                        <a:lumMod val="20000"/>
                        <a:lumOff val="80000"/>
                      </a:schemeClr>
                    </a:solidFill>
                  </a:tcPr>
                </a:tc>
                <a:tc vMerge="1">
                  <a:txBody>
                    <a:bodyPr/>
                    <a:lstStyle/>
                    <a:p>
                      <a:endParaRPr lang="en-US" dirty="0"/>
                    </a:p>
                  </a:txBody>
                  <a:tcPr anchor="ctr"/>
                </a:tc>
                <a:tc vMerge="1">
                  <a:txBody>
                    <a:bodyPr/>
                    <a:lstStyle/>
                    <a:p>
                      <a:endParaRPr lang="en-US" dirty="0"/>
                    </a:p>
                  </a:txBody>
                  <a:tcPr anchor="ctr"/>
                </a:tc>
                <a:tc>
                  <a:txBody>
                    <a:bodyPr/>
                    <a:lstStyle/>
                    <a:p>
                      <a:r>
                        <a:rPr lang="en-US" sz="1900" dirty="0"/>
                        <a:t>Checker</a:t>
                      </a:r>
                    </a:p>
                  </a:txBody>
                  <a:tcPr anchor="ctr">
                    <a:solidFill>
                      <a:schemeClr val="tx2">
                        <a:lumMod val="20000"/>
                        <a:lumOff val="80000"/>
                      </a:schemeClr>
                    </a:solidFill>
                  </a:tcPr>
                </a:tc>
                <a:tc>
                  <a:txBody>
                    <a:bodyPr/>
                    <a:lstStyle/>
                    <a:p>
                      <a:r>
                        <a:rPr lang="en-US" sz="1900" dirty="0"/>
                        <a:t>(variable resolution location)</a:t>
                      </a:r>
                    </a:p>
                  </a:txBody>
                  <a:tcPr anchor="ctr">
                    <a:solidFill>
                      <a:schemeClr val="tx2">
                        <a:lumMod val="20000"/>
                        <a:lumOff val="80000"/>
                      </a:schemeClr>
                    </a:solidFill>
                  </a:tcPr>
                </a:tc>
                <a:tc>
                  <a:txBody>
                    <a:bodyPr/>
                    <a:lstStyle/>
                    <a:p>
                      <a:r>
                        <a:rPr lang="en-US" sz="1900" dirty="0"/>
                        <a:t>Failure</a:t>
                      </a:r>
                    </a:p>
                  </a:txBody>
                  <a:tcPr anchor="ctr">
                    <a:solidFill>
                      <a:schemeClr val="tx2">
                        <a:lumMod val="20000"/>
                        <a:lumOff val="80000"/>
                      </a:schemeClr>
                    </a:solidFill>
                  </a:tcPr>
                </a:tc>
                <a:extLst>
                  <a:ext uri="{0D108BD9-81ED-4DB2-BD59-A6C34878D82A}">
                    <a16:rowId xmlns:a16="http://schemas.microsoft.com/office/drawing/2014/main" val="1218600564"/>
                  </a:ext>
                </a:extLst>
              </a:tr>
              <a:tr h="370840">
                <a:tc>
                  <a:txBody>
                    <a:bodyPr/>
                    <a:lstStyle/>
                    <a:p>
                      <a:pPr algn="r"/>
                      <a:r>
                        <a:rPr lang="en-US" sz="1900" dirty="0"/>
                        <a:t>Penetration Testing</a:t>
                      </a:r>
                    </a:p>
                  </a:txBody>
                  <a:tcPr anchor="ctr">
                    <a:solidFill>
                      <a:srgbClr val="FFE6CC"/>
                    </a:solidFill>
                  </a:tcPr>
                </a:tc>
                <a:tc vMerge="1">
                  <a:txBody>
                    <a:bodyPr/>
                    <a:lstStyle/>
                    <a:p>
                      <a:endParaRPr lang="en-US" dirty="0"/>
                    </a:p>
                  </a:txBody>
                  <a:tcPr anchor="ctr"/>
                </a:tc>
                <a:tc vMerge="1">
                  <a:txBody>
                    <a:bodyPr/>
                    <a:lstStyle/>
                    <a:p>
                      <a:endParaRPr lang="en-US" dirty="0"/>
                    </a:p>
                  </a:txBody>
                  <a:tcPr anchor="ctr"/>
                </a:tc>
                <a:tc>
                  <a:txBody>
                    <a:bodyPr/>
                    <a:lstStyle/>
                    <a:p>
                      <a:r>
                        <a:rPr lang="en-US" sz="1900" dirty="0"/>
                        <a:t>Test</a:t>
                      </a:r>
                    </a:p>
                  </a:txBody>
                  <a:tcPr anchor="ctr">
                    <a:solidFill>
                      <a:srgbClr val="FFE6CC"/>
                    </a:solidFill>
                  </a:tcPr>
                </a:tc>
                <a:tc>
                  <a:txBody>
                    <a:bodyPr/>
                    <a:lstStyle/>
                    <a:p>
                      <a:r>
                        <a:rPr lang="en-US" sz="1900" dirty="0"/>
                        <a:t>Test Step</a:t>
                      </a:r>
                    </a:p>
                  </a:txBody>
                  <a:tcPr anchor="ctr">
                    <a:solidFill>
                      <a:srgbClr val="FFE6CC"/>
                    </a:solidFill>
                  </a:tcPr>
                </a:tc>
                <a:tc>
                  <a:txBody>
                    <a:bodyPr/>
                    <a:lstStyle/>
                    <a:p>
                      <a:r>
                        <a:rPr lang="en-US" sz="1900" dirty="0"/>
                        <a:t>Failure</a:t>
                      </a:r>
                    </a:p>
                  </a:txBody>
                  <a:tcPr anchor="ctr">
                    <a:solidFill>
                      <a:srgbClr val="FFE6CC"/>
                    </a:solidFill>
                  </a:tcPr>
                </a:tc>
                <a:extLst>
                  <a:ext uri="{0D108BD9-81ED-4DB2-BD59-A6C34878D82A}">
                    <a16:rowId xmlns:a16="http://schemas.microsoft.com/office/drawing/2014/main" val="3163205013"/>
                  </a:ext>
                </a:extLst>
              </a:tr>
              <a:tr h="370840">
                <a:tc>
                  <a:txBody>
                    <a:bodyPr/>
                    <a:lstStyle/>
                    <a:p>
                      <a:pPr algn="r"/>
                      <a:r>
                        <a:rPr lang="en-US" sz="1900" dirty="0"/>
                        <a:t>Incident Response</a:t>
                      </a:r>
                    </a:p>
                  </a:txBody>
                  <a:tcPr anchor="ctr">
                    <a:solidFill>
                      <a:srgbClr val="FFE6CC"/>
                    </a:solidFill>
                  </a:tcPr>
                </a:tc>
                <a:tc vMerge="1">
                  <a:txBody>
                    <a:bodyPr/>
                    <a:lstStyle/>
                    <a:p>
                      <a:endParaRPr lang="en-US" sz="2000" dirty="0"/>
                    </a:p>
                  </a:txBody>
                  <a:tcPr anchor="ctr"/>
                </a:tc>
                <a:tc vMerge="1">
                  <a:txBody>
                    <a:bodyPr/>
                    <a:lstStyle/>
                    <a:p>
                      <a:endParaRPr lang="en-US" sz="2000" dirty="0"/>
                    </a:p>
                  </a:txBody>
                  <a:tcPr anchor="ctr"/>
                </a:tc>
                <a:tc>
                  <a:txBody>
                    <a:bodyPr/>
                    <a:lstStyle/>
                    <a:p>
                      <a:r>
                        <a:rPr lang="en-US" sz="1900" dirty="0"/>
                        <a:t>Verification</a:t>
                      </a:r>
                    </a:p>
                  </a:txBody>
                  <a:tcPr anchor="ctr">
                    <a:solidFill>
                      <a:srgbClr val="FFE6CC"/>
                    </a:solidFill>
                  </a:tcPr>
                </a:tc>
                <a:tc>
                  <a:txBody>
                    <a:bodyPr/>
                    <a:lstStyle/>
                    <a:p>
                      <a:r>
                        <a:rPr lang="en-US" sz="1900" dirty="0"/>
                        <a:t>Verification Step</a:t>
                      </a:r>
                    </a:p>
                  </a:txBody>
                  <a:tcPr anchor="ctr">
                    <a:solidFill>
                      <a:srgbClr val="FFE6CC"/>
                    </a:solidFill>
                  </a:tcPr>
                </a:tc>
                <a:tc>
                  <a:txBody>
                    <a:bodyPr/>
                    <a:lstStyle/>
                    <a:p>
                      <a:r>
                        <a:rPr lang="en-US" sz="1900" dirty="0"/>
                        <a:t>Failure</a:t>
                      </a:r>
                    </a:p>
                  </a:txBody>
                  <a:tcPr anchor="ctr">
                    <a:solidFill>
                      <a:srgbClr val="FFE6CC"/>
                    </a:solidFill>
                  </a:tcPr>
                </a:tc>
                <a:extLst>
                  <a:ext uri="{0D108BD9-81ED-4DB2-BD59-A6C34878D82A}">
                    <a16:rowId xmlns:a16="http://schemas.microsoft.com/office/drawing/2014/main" val="1726977953"/>
                  </a:ext>
                </a:extLst>
              </a:tr>
            </a:tbl>
          </a:graphicData>
        </a:graphic>
      </p:graphicFrame>
    </p:spTree>
    <p:extLst>
      <p:ext uri="{BB962C8B-B14F-4D97-AF65-F5344CB8AC3E}">
        <p14:creationId xmlns:p14="http://schemas.microsoft.com/office/powerpoint/2010/main" val="4179055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4191682" y="1368412"/>
            <a:ext cx="4119796"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Risking</a:t>
            </a:r>
            <a:endParaRPr dirty="0"/>
          </a:p>
        </p:txBody>
      </p:sp>
    </p:spTree>
    <p:extLst>
      <p:ext uri="{BB962C8B-B14F-4D97-AF65-F5344CB8AC3E}">
        <p14:creationId xmlns:p14="http://schemas.microsoft.com/office/powerpoint/2010/main" val="1141103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4191682" y="1368412"/>
            <a:ext cx="4119796"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Risking</a:t>
            </a:r>
            <a:endParaRPr dirty="0"/>
          </a:p>
        </p:txBody>
      </p:sp>
      <p:sp>
        <p:nvSpPr>
          <p:cNvPr id="2" name="TextBox 1">
            <a:extLst>
              <a:ext uri="{FF2B5EF4-FFF2-40B4-BE49-F238E27FC236}">
                <a16:creationId xmlns:a16="http://schemas.microsoft.com/office/drawing/2014/main" id="{91A70B0D-4E32-F1B4-D5AC-E075589FAAAC}"/>
              </a:ext>
            </a:extLst>
          </p:cNvPr>
          <p:cNvSpPr txBox="1"/>
          <p:nvPr/>
        </p:nvSpPr>
        <p:spPr>
          <a:xfrm>
            <a:off x="794351" y="2675463"/>
            <a:ext cx="2220801" cy="1815882"/>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p:txBody>
      </p:sp>
    </p:spTree>
    <p:extLst>
      <p:ext uri="{BB962C8B-B14F-4D97-AF65-F5344CB8AC3E}">
        <p14:creationId xmlns:p14="http://schemas.microsoft.com/office/powerpoint/2010/main" val="4075351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4191682" y="1368412"/>
            <a:ext cx="4119796"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Risking</a:t>
            </a:r>
            <a:endParaRPr dirty="0"/>
          </a:p>
        </p:txBody>
      </p:sp>
      <p:sp>
        <p:nvSpPr>
          <p:cNvPr id="6" name="TextBox 5">
            <a:extLst>
              <a:ext uri="{FF2B5EF4-FFF2-40B4-BE49-F238E27FC236}">
                <a16:creationId xmlns:a16="http://schemas.microsoft.com/office/drawing/2014/main" id="{ADC05258-578A-2902-32B5-9A1F15EB1FC4}"/>
              </a:ext>
            </a:extLst>
          </p:cNvPr>
          <p:cNvSpPr txBox="1"/>
          <p:nvPr/>
        </p:nvSpPr>
        <p:spPr>
          <a:xfrm>
            <a:off x="794351" y="2675463"/>
            <a:ext cx="2220801" cy="1815882"/>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p:txBody>
      </p:sp>
      <p:sp>
        <p:nvSpPr>
          <p:cNvPr id="2" name="TextBox 1">
            <a:extLst>
              <a:ext uri="{FF2B5EF4-FFF2-40B4-BE49-F238E27FC236}">
                <a16:creationId xmlns:a16="http://schemas.microsoft.com/office/drawing/2014/main" id="{B3FF21A5-AFAD-647A-10D9-214D3181F6AF}"/>
              </a:ext>
            </a:extLst>
          </p:cNvPr>
          <p:cNvSpPr txBox="1"/>
          <p:nvPr/>
        </p:nvSpPr>
        <p:spPr>
          <a:xfrm>
            <a:off x="9173673" y="2460020"/>
            <a:ext cx="2220801" cy="2246769"/>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a:p>
            <a:pPr marL="236538" indent="-236538">
              <a:buFont typeface="Arial" panose="020B0604020202020204" pitchFamily="34" charset="0"/>
              <a:buChar char="•"/>
            </a:pPr>
            <a:r>
              <a:rPr lang="en-US" sz="2800" dirty="0"/>
              <a:t>Impact</a:t>
            </a:r>
          </a:p>
        </p:txBody>
      </p:sp>
    </p:spTree>
    <p:extLst>
      <p:ext uri="{BB962C8B-B14F-4D97-AF65-F5344CB8AC3E}">
        <p14:creationId xmlns:p14="http://schemas.microsoft.com/office/powerpoint/2010/main" val="3706802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981856" y="1375555"/>
            <a:ext cx="5068089"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Slicing</a:t>
            </a:r>
            <a:endParaRPr dirty="0"/>
          </a:p>
        </p:txBody>
      </p:sp>
    </p:spTree>
    <p:extLst>
      <p:ext uri="{BB962C8B-B14F-4D97-AF65-F5344CB8AC3E}">
        <p14:creationId xmlns:p14="http://schemas.microsoft.com/office/powerpoint/2010/main" val="1703524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981856" y="1375555"/>
            <a:ext cx="5068089"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Slicing</a:t>
            </a:r>
            <a:endParaRPr dirty="0"/>
          </a:p>
        </p:txBody>
      </p:sp>
      <p:sp>
        <p:nvSpPr>
          <p:cNvPr id="5" name="TextBox 4">
            <a:extLst>
              <a:ext uri="{FF2B5EF4-FFF2-40B4-BE49-F238E27FC236}">
                <a16:creationId xmlns:a16="http://schemas.microsoft.com/office/drawing/2014/main" id="{2DF16128-D2D7-B9B8-2D32-1F7CD8C3AE34}"/>
              </a:ext>
            </a:extLst>
          </p:cNvPr>
          <p:cNvSpPr txBox="1"/>
          <p:nvPr/>
        </p:nvSpPr>
        <p:spPr>
          <a:xfrm>
            <a:off x="794351" y="2460019"/>
            <a:ext cx="2220801" cy="2246769"/>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a:p>
            <a:pPr marL="236538" indent="-236538">
              <a:buFont typeface="Arial" panose="020B0604020202020204" pitchFamily="34" charset="0"/>
              <a:buChar char="•"/>
            </a:pPr>
            <a:r>
              <a:rPr lang="en-US" sz="2800" dirty="0"/>
              <a:t>Impact</a:t>
            </a:r>
          </a:p>
        </p:txBody>
      </p:sp>
    </p:spTree>
    <p:extLst>
      <p:ext uri="{BB962C8B-B14F-4D97-AF65-F5344CB8AC3E}">
        <p14:creationId xmlns:p14="http://schemas.microsoft.com/office/powerpoint/2010/main" val="3951496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AC73DB0-8895-6359-F5E8-C01F36F83F72}"/>
              </a:ext>
            </a:extLst>
          </p:cNvPr>
          <p:cNvPicPr>
            <a:picLocks noChangeAspect="1"/>
          </p:cNvPicPr>
          <p:nvPr/>
        </p:nvPicPr>
        <p:blipFill>
          <a:blip r:embed="rId3"/>
          <a:srcRect/>
          <a:stretch/>
        </p:blipFill>
        <p:spPr>
          <a:xfrm>
            <a:off x="3981856" y="1375555"/>
            <a:ext cx="5068089" cy="4646625"/>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Candidate Slicing</a:t>
            </a:r>
            <a:endParaRPr dirty="0"/>
          </a:p>
        </p:txBody>
      </p:sp>
      <p:sp>
        <p:nvSpPr>
          <p:cNvPr id="2" name="TextBox 1">
            <a:extLst>
              <a:ext uri="{FF2B5EF4-FFF2-40B4-BE49-F238E27FC236}">
                <a16:creationId xmlns:a16="http://schemas.microsoft.com/office/drawing/2014/main" id="{396277F7-E7B6-5F40-AF10-3C9F0B37506A}"/>
              </a:ext>
            </a:extLst>
          </p:cNvPr>
          <p:cNvSpPr txBox="1"/>
          <p:nvPr/>
        </p:nvSpPr>
        <p:spPr>
          <a:xfrm>
            <a:off x="794351" y="2460019"/>
            <a:ext cx="2220801" cy="2246769"/>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a:p>
            <a:pPr marL="236538" indent="-236538">
              <a:buFont typeface="Arial" panose="020B0604020202020204" pitchFamily="34" charset="0"/>
              <a:buChar char="•"/>
            </a:pPr>
            <a:r>
              <a:rPr lang="en-US" sz="2800" dirty="0"/>
              <a:t>Impact</a:t>
            </a:r>
          </a:p>
        </p:txBody>
      </p:sp>
      <p:sp>
        <p:nvSpPr>
          <p:cNvPr id="4" name="TextBox 3">
            <a:extLst>
              <a:ext uri="{FF2B5EF4-FFF2-40B4-BE49-F238E27FC236}">
                <a16:creationId xmlns:a16="http://schemas.microsoft.com/office/drawing/2014/main" id="{0B20AA41-1169-BFFC-F6C0-BB595ED7CA15}"/>
              </a:ext>
            </a:extLst>
          </p:cNvPr>
          <p:cNvSpPr txBox="1"/>
          <p:nvPr/>
        </p:nvSpPr>
        <p:spPr>
          <a:xfrm>
            <a:off x="9173673" y="2244575"/>
            <a:ext cx="2220801" cy="2677656"/>
          </a:xfrm>
          <a:prstGeom prst="rect">
            <a:avLst/>
          </a:prstGeom>
          <a:noFill/>
        </p:spPr>
        <p:txBody>
          <a:bodyPr wrap="none" rtlCol="0">
            <a:spAutoFit/>
          </a:bodyPr>
          <a:lstStyle/>
          <a:p>
            <a:pPr marL="236538" indent="-236538">
              <a:buFont typeface="Arial" panose="020B0604020202020204" pitchFamily="34" charset="0"/>
              <a:buChar char="•"/>
            </a:pPr>
            <a:r>
              <a:rPr lang="en-US" sz="2800" dirty="0"/>
              <a:t>What</a:t>
            </a:r>
          </a:p>
          <a:p>
            <a:pPr marL="236538" indent="-236538">
              <a:buFont typeface="Arial" panose="020B0604020202020204" pitchFamily="34" charset="0"/>
              <a:buChar char="•"/>
            </a:pPr>
            <a:r>
              <a:rPr lang="en-US" sz="2800" dirty="0"/>
              <a:t>Where</a:t>
            </a:r>
          </a:p>
          <a:p>
            <a:pPr marL="236538" indent="-236538">
              <a:buFont typeface="Arial" panose="020B0604020202020204" pitchFamily="34" charset="0"/>
              <a:buChar char="•"/>
            </a:pPr>
            <a:r>
              <a:rPr lang="en-US" sz="2800" dirty="0"/>
              <a:t>Worst case</a:t>
            </a:r>
          </a:p>
          <a:p>
            <a:pPr marL="236538" indent="-236538">
              <a:buFont typeface="Arial" panose="020B0604020202020204" pitchFamily="34" charset="0"/>
              <a:buChar char="•"/>
            </a:pPr>
            <a:r>
              <a:rPr lang="en-US" sz="2800" dirty="0"/>
              <a:t>Likelihood</a:t>
            </a:r>
          </a:p>
          <a:p>
            <a:pPr marL="236538" indent="-236538">
              <a:buFont typeface="Arial" panose="020B0604020202020204" pitchFamily="34" charset="0"/>
              <a:buChar char="•"/>
            </a:pPr>
            <a:r>
              <a:rPr lang="en-US" sz="2800" dirty="0"/>
              <a:t>Impact</a:t>
            </a:r>
          </a:p>
          <a:p>
            <a:pPr marL="236538" indent="-236538">
              <a:buFont typeface="Arial" panose="020B0604020202020204" pitchFamily="34" charset="0"/>
              <a:buChar char="•"/>
            </a:pPr>
            <a:r>
              <a:rPr lang="en-US" sz="2800" dirty="0"/>
              <a:t>Priority</a:t>
            </a:r>
          </a:p>
        </p:txBody>
      </p:sp>
    </p:spTree>
    <p:extLst>
      <p:ext uri="{BB962C8B-B14F-4D97-AF65-F5344CB8AC3E}">
        <p14:creationId xmlns:p14="http://schemas.microsoft.com/office/powerpoint/2010/main" val="2158717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Slicing</a:t>
            </a:r>
            <a:endParaRPr dirty="0"/>
          </a:p>
        </p:txBody>
      </p:sp>
    </p:spTree>
    <p:extLst>
      <p:ext uri="{BB962C8B-B14F-4D97-AF65-F5344CB8AC3E}">
        <p14:creationId xmlns:p14="http://schemas.microsoft.com/office/powerpoint/2010/main" val="96661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rgbClr val="FFFAB2"/>
                </a:solidFill>
              </a:rPr>
              <a:t>*</a:t>
            </a:r>
            <a:endParaRPr baseline="30000" dirty="0">
              <a:solidFill>
                <a:srgbClr val="FFFAB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spTree>
    <p:extLst>
      <p:ext uri="{BB962C8B-B14F-4D97-AF65-F5344CB8AC3E}">
        <p14:creationId xmlns:p14="http://schemas.microsoft.com/office/powerpoint/2010/main" val="2178533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D5078AE9-D2E7-A4FE-C3F8-363F5AB7FF81}"/>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Slicing</a:t>
            </a:r>
            <a:endParaRPr dirty="0"/>
          </a:p>
        </p:txBody>
      </p:sp>
    </p:spTree>
    <p:extLst>
      <p:ext uri="{BB962C8B-B14F-4D97-AF65-F5344CB8AC3E}">
        <p14:creationId xmlns:p14="http://schemas.microsoft.com/office/powerpoint/2010/main" val="2459671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96585257-684C-046A-3934-EA225EDF4B6F}"/>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a:t>
            </a:r>
            <a:endParaRPr dirty="0"/>
          </a:p>
        </p:txBody>
      </p:sp>
    </p:spTree>
    <p:extLst>
      <p:ext uri="{BB962C8B-B14F-4D97-AF65-F5344CB8AC3E}">
        <p14:creationId xmlns:p14="http://schemas.microsoft.com/office/powerpoint/2010/main" val="5411775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ECB06C9B-E4E2-D0C1-FA15-9A180463AFCF}"/>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a:t>
            </a:r>
            <a:endParaRPr dirty="0"/>
          </a:p>
        </p:txBody>
      </p:sp>
    </p:spTree>
    <p:extLst>
      <p:ext uri="{BB962C8B-B14F-4D97-AF65-F5344CB8AC3E}">
        <p14:creationId xmlns:p14="http://schemas.microsoft.com/office/powerpoint/2010/main" val="1404605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D47E1F1F-232E-706F-330F-1C2B3E6AA94C}"/>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a:t>
            </a:r>
            <a:endParaRPr dirty="0"/>
          </a:p>
        </p:txBody>
      </p:sp>
    </p:spTree>
    <p:extLst>
      <p:ext uri="{BB962C8B-B14F-4D97-AF65-F5344CB8AC3E}">
        <p14:creationId xmlns:p14="http://schemas.microsoft.com/office/powerpoint/2010/main" val="2990398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Quantization</a:t>
            </a:r>
            <a:endParaRPr dirty="0"/>
          </a:p>
        </p:txBody>
      </p:sp>
    </p:spTree>
    <p:extLst>
      <p:ext uri="{BB962C8B-B14F-4D97-AF65-F5344CB8AC3E}">
        <p14:creationId xmlns:p14="http://schemas.microsoft.com/office/powerpoint/2010/main" val="3269004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Likelihood Quantization (CVSS)</a:t>
            </a:r>
            <a:endParaRPr dirty="0"/>
          </a:p>
        </p:txBody>
      </p:sp>
      <p:pic>
        <p:nvPicPr>
          <p:cNvPr id="4" name="Picture 3">
            <a:extLst>
              <a:ext uri="{FF2B5EF4-FFF2-40B4-BE49-F238E27FC236}">
                <a16:creationId xmlns:a16="http://schemas.microsoft.com/office/drawing/2014/main" id="{091641F3-67A4-C9F4-90A4-AFCEB10EB3EC}"/>
              </a:ext>
            </a:extLst>
          </p:cNvPr>
          <p:cNvPicPr>
            <a:picLocks noChangeAspect="1"/>
          </p:cNvPicPr>
          <p:nvPr/>
        </p:nvPicPr>
        <p:blipFill>
          <a:blip r:embed="rId3"/>
          <a:stretch>
            <a:fillRect/>
          </a:stretch>
        </p:blipFill>
        <p:spPr>
          <a:xfrm>
            <a:off x="1100416" y="2563676"/>
            <a:ext cx="9987992" cy="1730648"/>
          </a:xfrm>
          <a:prstGeom prst="rect">
            <a:avLst/>
          </a:prstGeom>
        </p:spPr>
      </p:pic>
    </p:spTree>
    <p:extLst>
      <p:ext uri="{BB962C8B-B14F-4D97-AF65-F5344CB8AC3E}">
        <p14:creationId xmlns:p14="http://schemas.microsoft.com/office/powerpoint/2010/main" val="205635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Likelihood Quantization (CCSS / CMSS)</a:t>
            </a:r>
            <a:endParaRPr dirty="0"/>
          </a:p>
        </p:txBody>
      </p:sp>
      <p:sp>
        <p:nvSpPr>
          <p:cNvPr id="2" name="TextBox 1">
            <a:extLst>
              <a:ext uri="{FF2B5EF4-FFF2-40B4-BE49-F238E27FC236}">
                <a16:creationId xmlns:a16="http://schemas.microsoft.com/office/drawing/2014/main" id="{7815AB7C-3B20-E395-B8D1-B8413068BE32}"/>
              </a:ext>
            </a:extLst>
          </p:cNvPr>
          <p:cNvSpPr txBox="1"/>
          <p:nvPr/>
        </p:nvSpPr>
        <p:spPr>
          <a:xfrm>
            <a:off x="455618" y="1437554"/>
            <a:ext cx="6741269" cy="1107996"/>
          </a:xfrm>
          <a:prstGeom prst="rect">
            <a:avLst/>
          </a:prstGeom>
          <a:noFill/>
        </p:spPr>
        <p:txBody>
          <a:bodyPr wrap="none" rtlCol="0">
            <a:spAutoFit/>
          </a:bodyPr>
          <a:lstStyle/>
          <a:p>
            <a:pPr marL="236538" indent="-236538">
              <a:spcAft>
                <a:spcPts val="1200"/>
              </a:spcAft>
              <a:buFont typeface="Arial" panose="020B0604020202020204" pitchFamily="34" charset="0"/>
              <a:buChar char="•"/>
            </a:pPr>
            <a:r>
              <a:rPr lang="en-US" sz="2800" dirty="0">
                <a:solidFill>
                  <a:srgbClr val="0070C0"/>
                </a:solidFill>
              </a:rPr>
              <a:t>C</a:t>
            </a:r>
            <a:r>
              <a:rPr lang="en-US" sz="2800" dirty="0"/>
              <a:t>ommon </a:t>
            </a:r>
            <a:r>
              <a:rPr lang="en-US" sz="2800" dirty="0">
                <a:solidFill>
                  <a:srgbClr val="0070C0"/>
                </a:solidFill>
              </a:rPr>
              <a:t>C</a:t>
            </a:r>
            <a:r>
              <a:rPr lang="en-US" sz="2800" dirty="0"/>
              <a:t>onfiguration </a:t>
            </a:r>
            <a:r>
              <a:rPr lang="en-US" sz="2800" dirty="0">
                <a:solidFill>
                  <a:srgbClr val="0070C0"/>
                </a:solidFill>
              </a:rPr>
              <a:t>S</a:t>
            </a:r>
            <a:r>
              <a:rPr lang="en-US" sz="2800" dirty="0"/>
              <a:t>coring </a:t>
            </a:r>
            <a:r>
              <a:rPr lang="en-US" sz="2800" dirty="0">
                <a:solidFill>
                  <a:srgbClr val="0070C0"/>
                </a:solidFill>
              </a:rPr>
              <a:t>S</a:t>
            </a:r>
            <a:r>
              <a:rPr lang="en-US" sz="2800" dirty="0"/>
              <a:t>ystem</a:t>
            </a:r>
          </a:p>
          <a:p>
            <a:pPr marL="236538" indent="-236538">
              <a:buFont typeface="Arial" panose="020B0604020202020204" pitchFamily="34" charset="0"/>
              <a:buChar char="•"/>
            </a:pPr>
            <a:r>
              <a:rPr lang="en-US" sz="2800" dirty="0">
                <a:solidFill>
                  <a:srgbClr val="0070C0"/>
                </a:solidFill>
              </a:rPr>
              <a:t>C</a:t>
            </a:r>
            <a:r>
              <a:rPr lang="en-US" sz="2800" dirty="0"/>
              <a:t>ommon </a:t>
            </a:r>
            <a:r>
              <a:rPr lang="en-US" sz="2800" dirty="0">
                <a:solidFill>
                  <a:srgbClr val="0070C0"/>
                </a:solidFill>
              </a:rPr>
              <a:t>M</a:t>
            </a:r>
            <a:r>
              <a:rPr lang="en-US" sz="2800" dirty="0"/>
              <a:t>isuse </a:t>
            </a:r>
            <a:r>
              <a:rPr lang="en-US" sz="2800" dirty="0">
                <a:solidFill>
                  <a:srgbClr val="0070C0"/>
                </a:solidFill>
              </a:rPr>
              <a:t>S</a:t>
            </a:r>
            <a:r>
              <a:rPr lang="en-US" sz="2800" dirty="0"/>
              <a:t>coring </a:t>
            </a:r>
            <a:r>
              <a:rPr lang="en-US" sz="2800" dirty="0">
                <a:solidFill>
                  <a:srgbClr val="0070C0"/>
                </a:solidFill>
              </a:rPr>
              <a:t>S</a:t>
            </a:r>
            <a:r>
              <a:rPr lang="en-US" sz="2800" dirty="0"/>
              <a:t>ystem</a:t>
            </a:r>
          </a:p>
        </p:txBody>
      </p:sp>
    </p:spTree>
    <p:extLst>
      <p:ext uri="{BB962C8B-B14F-4D97-AF65-F5344CB8AC3E}">
        <p14:creationId xmlns:p14="http://schemas.microsoft.com/office/powerpoint/2010/main" val="1358122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40D9EBBE-F264-E9C4-2D0B-561DD4741331}"/>
              </a:ext>
            </a:extLst>
          </p:cNvPr>
          <p:cNvPicPr>
            <a:picLocks noChangeAspect="1"/>
          </p:cNvPicPr>
          <p:nvPr/>
        </p:nvPicPr>
        <p:blipFill>
          <a:blip r:embed="rId3"/>
          <a:stretch>
            <a:fillRect/>
          </a:stretch>
        </p:blipFill>
        <p:spPr>
          <a:xfrm>
            <a:off x="455496" y="1689521"/>
            <a:ext cx="11277832" cy="410406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Impact Quantization (Safety Domain Comparison)</a:t>
            </a:r>
            <a:endParaRPr dirty="0"/>
          </a:p>
        </p:txBody>
      </p:sp>
    </p:spTree>
    <p:extLst>
      <p:ext uri="{BB962C8B-B14F-4D97-AF65-F5344CB8AC3E}">
        <p14:creationId xmlns:p14="http://schemas.microsoft.com/office/powerpoint/2010/main" val="85278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p>
        </p:txBody>
      </p:sp>
    </p:spTree>
    <p:extLst>
      <p:ext uri="{BB962C8B-B14F-4D97-AF65-F5344CB8AC3E}">
        <p14:creationId xmlns:p14="http://schemas.microsoft.com/office/powerpoint/2010/main" val="1515869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04A53CD9-2071-8B48-1781-580E26A46481}"/>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r>
              <a:rPr lang="en" dirty="0"/>
              <a:t> – High-granularity</a:t>
            </a:r>
            <a:endParaRPr dirty="0"/>
          </a:p>
        </p:txBody>
      </p:sp>
    </p:spTree>
    <p:extLst>
      <p:ext uri="{BB962C8B-B14F-4D97-AF65-F5344CB8AC3E}">
        <p14:creationId xmlns:p14="http://schemas.microsoft.com/office/powerpoint/2010/main" val="4092260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alphaModFix amt="50000"/>
            <a:grayscl/>
          </a:blip>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chemeClr val="tx2"/>
                </a:solidFill>
              </a:rPr>
              <a:t>*</a:t>
            </a:r>
            <a:endParaRPr baseline="30000" dirty="0">
              <a:solidFill>
                <a:schemeClr val="tx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pic>
        <p:nvPicPr>
          <p:cNvPr id="3" name="Picture 2">
            <a:extLst>
              <a:ext uri="{FF2B5EF4-FFF2-40B4-BE49-F238E27FC236}">
                <a16:creationId xmlns:a16="http://schemas.microsoft.com/office/drawing/2014/main" id="{28DE84E5-F2D0-28A0-041D-FB2F0797F302}"/>
              </a:ext>
            </a:extLst>
          </p:cNvPr>
          <p:cNvPicPr>
            <a:picLocks noChangeAspect="1"/>
          </p:cNvPicPr>
          <p:nvPr/>
        </p:nvPicPr>
        <p:blipFill>
          <a:blip r:embed="rId4"/>
          <a:stretch>
            <a:fillRect/>
          </a:stretch>
        </p:blipFill>
        <p:spPr>
          <a:xfrm>
            <a:off x="336141" y="1058480"/>
            <a:ext cx="3355750" cy="5033625"/>
          </a:xfrm>
          <a:prstGeom prst="rect">
            <a:avLst/>
          </a:prstGeom>
          <a:ln w="12700">
            <a:solidFill>
              <a:schemeClr val="tx1"/>
            </a:solidFill>
          </a:ln>
          <a:effectLst>
            <a:outerShdw blurRad="50800" dist="198058" dir="2700000" algn="tl" rotWithShape="0">
              <a:prstClr val="black">
                <a:alpha val="40000"/>
              </a:prstClr>
            </a:outerShdw>
          </a:effectLst>
        </p:spPr>
      </p:pic>
      <p:sp>
        <p:nvSpPr>
          <p:cNvPr id="7" name="TextBox 6">
            <a:extLst>
              <a:ext uri="{FF2B5EF4-FFF2-40B4-BE49-F238E27FC236}">
                <a16:creationId xmlns:a16="http://schemas.microsoft.com/office/drawing/2014/main" id="{24A3FC87-967B-17E2-E7EC-45264323975C}"/>
              </a:ext>
            </a:extLst>
          </p:cNvPr>
          <p:cNvSpPr txBox="1"/>
          <p:nvPr/>
        </p:nvSpPr>
        <p:spPr>
          <a:xfrm>
            <a:off x="336140" y="6092105"/>
            <a:ext cx="3355750"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Jeff Masin, a one-man band in New York City</a:t>
            </a:r>
            <a:br>
              <a:rPr lang="en-US" sz="1100" b="1" i="1" dirty="0">
                <a:solidFill>
                  <a:schemeClr val="tx2"/>
                </a:solidFill>
              </a:rPr>
            </a:br>
            <a:r>
              <a:rPr lang="en-US" sz="1100" dirty="0">
                <a:solidFill>
                  <a:schemeClr val="tx2"/>
                </a:solidFill>
              </a:rPr>
              <a:t>(link in references) </a:t>
            </a:r>
          </a:p>
        </p:txBody>
      </p:sp>
    </p:spTree>
    <p:extLst>
      <p:ext uri="{BB962C8B-B14F-4D97-AF65-F5344CB8AC3E}">
        <p14:creationId xmlns:p14="http://schemas.microsoft.com/office/powerpoint/2010/main" val="576996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03FDE78B-40E1-855D-B1A5-FB6651BB8B30}"/>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r>
              <a:rPr lang="en" dirty="0"/>
              <a:t> – CVSS / ISO/SAE 21434</a:t>
            </a:r>
            <a:endParaRPr dirty="0"/>
          </a:p>
        </p:txBody>
      </p:sp>
    </p:spTree>
    <p:extLst>
      <p:ext uri="{BB962C8B-B14F-4D97-AF65-F5344CB8AC3E}">
        <p14:creationId xmlns:p14="http://schemas.microsoft.com/office/powerpoint/2010/main" val="2230732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9DBD6681-6D58-17A3-CA65-6C46C61C1460}"/>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r>
              <a:rPr lang="en" dirty="0"/>
              <a:t> – CVSS / ISO 26262</a:t>
            </a:r>
            <a:endParaRPr dirty="0"/>
          </a:p>
        </p:txBody>
      </p:sp>
    </p:spTree>
    <p:extLst>
      <p:ext uri="{BB962C8B-B14F-4D97-AF65-F5344CB8AC3E}">
        <p14:creationId xmlns:p14="http://schemas.microsoft.com/office/powerpoint/2010/main" val="2186403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A9568569-8AF4-3365-E170-36071C659464}"/>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Quantized Slicing</a:t>
            </a:r>
            <a:r>
              <a:rPr lang="en" dirty="0"/>
              <a:t> – CVSS / FIPS 199</a:t>
            </a:r>
            <a:endParaRPr dirty="0"/>
          </a:p>
        </p:txBody>
      </p:sp>
    </p:spTree>
    <p:extLst>
      <p:ext uri="{BB962C8B-B14F-4D97-AF65-F5344CB8AC3E}">
        <p14:creationId xmlns:p14="http://schemas.microsoft.com/office/powerpoint/2010/main" val="4068909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8D7DA21A-4C22-591D-928A-8A8DE60D1583}"/>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Quantized Slicing (Shaded) – High-granularity</a:t>
            </a:r>
            <a:endParaRPr dirty="0"/>
          </a:p>
        </p:txBody>
      </p:sp>
    </p:spTree>
    <p:extLst>
      <p:ext uri="{BB962C8B-B14F-4D97-AF65-F5344CB8AC3E}">
        <p14:creationId xmlns:p14="http://schemas.microsoft.com/office/powerpoint/2010/main" val="2081427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3510262D-E320-2F83-F082-435576513B27}"/>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Quantized Slicing (Shaded) – CVSS / ISO/SAE 21434</a:t>
            </a:r>
            <a:endParaRPr dirty="0"/>
          </a:p>
        </p:txBody>
      </p:sp>
    </p:spTree>
    <p:extLst>
      <p:ext uri="{BB962C8B-B14F-4D97-AF65-F5344CB8AC3E}">
        <p14:creationId xmlns:p14="http://schemas.microsoft.com/office/powerpoint/2010/main" val="1425998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55B6EC47-F4B2-812D-5F68-4F2415AFB6FA}"/>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Quantized Slicing (Shaded) – CVSS / ISO 26262</a:t>
            </a:r>
            <a:endParaRPr dirty="0"/>
          </a:p>
        </p:txBody>
      </p:sp>
    </p:spTree>
    <p:extLst>
      <p:ext uri="{BB962C8B-B14F-4D97-AF65-F5344CB8AC3E}">
        <p14:creationId xmlns:p14="http://schemas.microsoft.com/office/powerpoint/2010/main" val="17725268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D95379BB-F1D6-D6DF-BA94-A99D77C88895}"/>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Quantized Slicing (Shaded) – CVSS / FIPS 199</a:t>
            </a:r>
            <a:endParaRPr dirty="0"/>
          </a:p>
        </p:txBody>
      </p:sp>
    </p:spTree>
    <p:extLst>
      <p:ext uri="{BB962C8B-B14F-4D97-AF65-F5344CB8AC3E}">
        <p14:creationId xmlns:p14="http://schemas.microsoft.com/office/powerpoint/2010/main" val="196328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ECB06C9B-E4E2-D0C1-FA15-9A180463AFCF}"/>
              </a:ext>
            </a:extLst>
          </p:cNvPr>
          <p:cNvPicPr>
            <a:picLocks noChangeAspect="1"/>
          </p:cNvPicPr>
          <p:nvPr/>
        </p:nvPicPr>
        <p:blipFill>
          <a:blip r:embed="rId3"/>
          <a:stretch>
            <a:fillRect/>
          </a:stretch>
        </p:blipFill>
        <p:spPr>
          <a:xfrm>
            <a:off x="1841639" y="1107282"/>
            <a:ext cx="8505546" cy="5290034"/>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 – Continuous</a:t>
            </a:r>
            <a:endParaRPr dirty="0"/>
          </a:p>
        </p:txBody>
      </p:sp>
    </p:spTree>
    <p:extLst>
      <p:ext uri="{BB962C8B-B14F-4D97-AF65-F5344CB8AC3E}">
        <p14:creationId xmlns:p14="http://schemas.microsoft.com/office/powerpoint/2010/main" val="3464505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2C928F57-6AFC-C574-B683-55B03E2396CA}"/>
              </a:ext>
            </a:extLst>
          </p:cNvPr>
          <p:cNvPicPr>
            <a:picLocks noChangeAspect="1"/>
          </p:cNvPicPr>
          <p:nvPr/>
        </p:nvPicPr>
        <p:blipFill>
          <a:blip r:embed="rId3"/>
          <a:stretch>
            <a:fillRect/>
          </a:stretch>
        </p:blipFill>
        <p:spPr>
          <a:xfrm>
            <a:off x="1841638" y="1107281"/>
            <a:ext cx="8505544" cy="5255457"/>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Prioritization – Quantized [CVSS / ISO/SAE 21434]</a:t>
            </a:r>
            <a:endParaRPr dirty="0"/>
          </a:p>
        </p:txBody>
      </p:sp>
      <p:sp>
        <p:nvSpPr>
          <p:cNvPr id="7" name="Rectangle 6">
            <a:extLst>
              <a:ext uri="{FF2B5EF4-FFF2-40B4-BE49-F238E27FC236}">
                <a16:creationId xmlns:a16="http://schemas.microsoft.com/office/drawing/2014/main" id="{C00AB01D-B104-4708-FCC0-8461FA82043B}"/>
              </a:ext>
            </a:extLst>
          </p:cNvPr>
          <p:cNvSpPr/>
          <p:nvPr/>
        </p:nvSpPr>
        <p:spPr>
          <a:xfrm>
            <a:off x="9203267" y="1320800"/>
            <a:ext cx="1083733" cy="51223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121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spTree>
    <p:extLst>
      <p:ext uri="{BB962C8B-B14F-4D97-AF65-F5344CB8AC3E}">
        <p14:creationId xmlns:p14="http://schemas.microsoft.com/office/powerpoint/2010/main" val="3292778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alphaModFix amt="50000"/>
            <a:grayscl/>
          </a:blip>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chemeClr val="tx2"/>
                </a:solidFill>
              </a:rPr>
              <a:t>*</a:t>
            </a:r>
            <a:endParaRPr baseline="30000" dirty="0">
              <a:solidFill>
                <a:schemeClr val="tx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pic>
        <p:nvPicPr>
          <p:cNvPr id="2" name="Picture 1">
            <a:extLst>
              <a:ext uri="{FF2B5EF4-FFF2-40B4-BE49-F238E27FC236}">
                <a16:creationId xmlns:a16="http://schemas.microsoft.com/office/drawing/2014/main" id="{4CD7D767-8DCE-6509-B07D-FB6A7D9FC369}"/>
              </a:ext>
            </a:extLst>
          </p:cNvPr>
          <p:cNvPicPr>
            <a:picLocks noChangeAspect="1"/>
          </p:cNvPicPr>
          <p:nvPr/>
        </p:nvPicPr>
        <p:blipFill>
          <a:blip r:embed="rId4"/>
          <a:stretch>
            <a:fillRect/>
          </a:stretch>
        </p:blipFill>
        <p:spPr>
          <a:xfrm>
            <a:off x="9386845" y="460684"/>
            <a:ext cx="2346362" cy="3823503"/>
          </a:xfrm>
          <a:prstGeom prst="rect">
            <a:avLst/>
          </a:prstGeom>
          <a:ln w="12700">
            <a:solidFill>
              <a:schemeClr val="tx1"/>
            </a:solidFill>
          </a:ln>
          <a:effectLst>
            <a:outerShdw blurRad="50800" dist="198058" dir="2700000" algn="tl" rotWithShape="0">
              <a:prstClr val="black">
                <a:alpha val="40000"/>
              </a:prstClr>
            </a:outerShdw>
          </a:effectLst>
        </p:spPr>
      </p:pic>
      <p:pic>
        <p:nvPicPr>
          <p:cNvPr id="3" name="Picture 2">
            <a:extLst>
              <a:ext uri="{FF2B5EF4-FFF2-40B4-BE49-F238E27FC236}">
                <a16:creationId xmlns:a16="http://schemas.microsoft.com/office/drawing/2014/main" id="{28DE84E5-F2D0-28A0-041D-FB2F0797F302}"/>
              </a:ext>
            </a:extLst>
          </p:cNvPr>
          <p:cNvPicPr>
            <a:picLocks noChangeAspect="1"/>
          </p:cNvPicPr>
          <p:nvPr/>
        </p:nvPicPr>
        <p:blipFill>
          <a:blip r:embed="rId5">
            <a:alphaModFix amt="50000"/>
            <a:grayscl/>
          </a:blip>
          <a:stretch>
            <a:fillRect/>
          </a:stretch>
        </p:blipFill>
        <p:spPr>
          <a:xfrm>
            <a:off x="336141" y="1058480"/>
            <a:ext cx="3355750" cy="5033625"/>
          </a:xfrm>
          <a:prstGeom prst="rect">
            <a:avLst/>
          </a:prstGeom>
          <a:ln w="12700">
            <a:solidFill>
              <a:schemeClr val="tx1"/>
            </a:solidFill>
          </a:ln>
          <a:effectLst>
            <a:outerShdw blurRad="50800" dist="198058" dir="2700000" algn="tl" rotWithShape="0">
              <a:prstClr val="black">
                <a:alpha val="10022"/>
              </a:prstClr>
            </a:outerShdw>
          </a:effectLst>
        </p:spPr>
      </p:pic>
      <p:sp>
        <p:nvSpPr>
          <p:cNvPr id="7" name="TextBox 6">
            <a:extLst>
              <a:ext uri="{FF2B5EF4-FFF2-40B4-BE49-F238E27FC236}">
                <a16:creationId xmlns:a16="http://schemas.microsoft.com/office/drawing/2014/main" id="{24A3FC87-967B-17E2-E7EC-45264323975C}"/>
              </a:ext>
            </a:extLst>
          </p:cNvPr>
          <p:cNvSpPr txBox="1"/>
          <p:nvPr/>
        </p:nvSpPr>
        <p:spPr>
          <a:xfrm>
            <a:off x="336140" y="6092105"/>
            <a:ext cx="3355750" cy="430887"/>
          </a:xfrm>
          <a:prstGeom prst="rect">
            <a:avLst/>
          </a:prstGeom>
          <a:no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Jeff Masin, a one-man band in New York City</a:t>
            </a:r>
            <a:br>
              <a:rPr lang="en-US" sz="1100" b="1" i="1" dirty="0">
                <a:solidFill>
                  <a:schemeClr val="tx2"/>
                </a:solidFill>
              </a:rPr>
            </a:br>
            <a:r>
              <a:rPr lang="en-US" sz="1100" dirty="0">
                <a:solidFill>
                  <a:schemeClr val="tx2"/>
                </a:solidFill>
              </a:rPr>
              <a:t>(link in references) </a:t>
            </a:r>
          </a:p>
        </p:txBody>
      </p:sp>
      <p:sp>
        <p:nvSpPr>
          <p:cNvPr id="8" name="TextBox 7">
            <a:extLst>
              <a:ext uri="{FF2B5EF4-FFF2-40B4-BE49-F238E27FC236}">
                <a16:creationId xmlns:a16="http://schemas.microsoft.com/office/drawing/2014/main" id="{C3BEC5BC-3574-EC19-6E85-136A770AFC07}"/>
              </a:ext>
            </a:extLst>
          </p:cNvPr>
          <p:cNvSpPr txBox="1"/>
          <p:nvPr/>
        </p:nvSpPr>
        <p:spPr>
          <a:xfrm>
            <a:off x="9386845" y="4284187"/>
            <a:ext cx="2346362"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 man band 1865</a:t>
            </a:r>
            <a:br>
              <a:rPr lang="en-US" sz="1100" b="1" i="1" dirty="0">
                <a:solidFill>
                  <a:schemeClr val="tx2"/>
                </a:solidFill>
              </a:rPr>
            </a:br>
            <a:r>
              <a:rPr lang="en-US" sz="1100" dirty="0">
                <a:solidFill>
                  <a:schemeClr val="tx2"/>
                </a:solidFill>
              </a:rPr>
              <a:t>(link in references) </a:t>
            </a:r>
          </a:p>
        </p:txBody>
      </p:sp>
    </p:spTree>
    <p:extLst>
      <p:ext uri="{BB962C8B-B14F-4D97-AF65-F5344CB8AC3E}">
        <p14:creationId xmlns:p14="http://schemas.microsoft.com/office/powerpoint/2010/main" val="26622842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
        <p:nvSpPr>
          <p:cNvPr id="7" name="Rectangle 6">
            <a:extLst>
              <a:ext uri="{FF2B5EF4-FFF2-40B4-BE49-F238E27FC236}">
                <a16:creationId xmlns:a16="http://schemas.microsoft.com/office/drawing/2014/main" id="{324CE63F-2E66-6402-35A9-196522452595}"/>
              </a:ext>
            </a:extLst>
          </p:cNvPr>
          <p:cNvSpPr/>
          <p:nvPr/>
        </p:nvSpPr>
        <p:spPr>
          <a:xfrm>
            <a:off x="6106124" y="724693"/>
            <a:ext cx="2704308" cy="5408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FBE3D4-5820-875B-8897-BBCC75F3D57F}"/>
              </a:ext>
            </a:extLst>
          </p:cNvPr>
          <p:cNvSpPr/>
          <p:nvPr/>
        </p:nvSpPr>
        <p:spPr>
          <a:xfrm>
            <a:off x="3373012" y="3443787"/>
            <a:ext cx="2738491" cy="271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2744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
        <p:nvSpPr>
          <p:cNvPr id="7" name="Rectangle 6">
            <a:extLst>
              <a:ext uri="{FF2B5EF4-FFF2-40B4-BE49-F238E27FC236}">
                <a16:creationId xmlns:a16="http://schemas.microsoft.com/office/drawing/2014/main" id="{569D72DC-7E9C-FDE2-B367-E99FE5902AFE}"/>
              </a:ext>
            </a:extLst>
          </p:cNvPr>
          <p:cNvSpPr/>
          <p:nvPr/>
        </p:nvSpPr>
        <p:spPr>
          <a:xfrm>
            <a:off x="3389982" y="3438408"/>
            <a:ext cx="5408737" cy="27119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8FFB8D-4834-418C-6B1A-FBA720F9CE46}"/>
              </a:ext>
            </a:extLst>
          </p:cNvPr>
          <p:cNvSpPr/>
          <p:nvPr/>
        </p:nvSpPr>
        <p:spPr>
          <a:xfrm>
            <a:off x="3373013" y="985083"/>
            <a:ext cx="2704306" cy="2527238"/>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A5DC3BD-AD96-C376-D2A5-020B416243A7}"/>
              </a:ext>
            </a:extLst>
          </p:cNvPr>
          <p:cNvSpPr/>
          <p:nvPr/>
        </p:nvSpPr>
        <p:spPr>
          <a:xfrm>
            <a:off x="4883521" y="724694"/>
            <a:ext cx="1193674" cy="260390"/>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9665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
        <p:nvSpPr>
          <p:cNvPr id="7" name="Rectangle 6">
            <a:extLst>
              <a:ext uri="{FF2B5EF4-FFF2-40B4-BE49-F238E27FC236}">
                <a16:creationId xmlns:a16="http://schemas.microsoft.com/office/drawing/2014/main" id="{93310073-61ED-7D87-0C44-EA5A248D04A2}"/>
              </a:ext>
            </a:extLst>
          </p:cNvPr>
          <p:cNvSpPr/>
          <p:nvPr/>
        </p:nvSpPr>
        <p:spPr>
          <a:xfrm>
            <a:off x="3373013" y="3446092"/>
            <a:ext cx="2704306" cy="270430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65E0E84-3AD0-40CF-B6D3-4F763EA47E89}"/>
              </a:ext>
            </a:extLst>
          </p:cNvPr>
          <p:cNvSpPr/>
          <p:nvPr/>
        </p:nvSpPr>
        <p:spPr>
          <a:xfrm>
            <a:off x="4900613" y="724694"/>
            <a:ext cx="2371858" cy="260389"/>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028B89-0290-4E11-B79B-45F985483BDB}"/>
              </a:ext>
            </a:extLst>
          </p:cNvPr>
          <p:cNvSpPr/>
          <p:nvPr/>
        </p:nvSpPr>
        <p:spPr>
          <a:xfrm>
            <a:off x="6071940" y="985082"/>
            <a:ext cx="2721400" cy="2426825"/>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E75AC1-753F-7843-86AF-C2F46D2088EA}"/>
              </a:ext>
            </a:extLst>
          </p:cNvPr>
          <p:cNvSpPr/>
          <p:nvPr/>
        </p:nvSpPr>
        <p:spPr>
          <a:xfrm>
            <a:off x="3381560" y="985081"/>
            <a:ext cx="2695759" cy="2461010"/>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749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
        <p:nvSpPr>
          <p:cNvPr id="7" name="Rectangle 6">
            <a:extLst>
              <a:ext uri="{FF2B5EF4-FFF2-40B4-BE49-F238E27FC236}">
                <a16:creationId xmlns:a16="http://schemas.microsoft.com/office/drawing/2014/main" id="{76AC9B3E-D0FA-AD26-6B2F-591AFE334A09}"/>
              </a:ext>
            </a:extLst>
          </p:cNvPr>
          <p:cNvSpPr/>
          <p:nvPr/>
        </p:nvSpPr>
        <p:spPr>
          <a:xfrm>
            <a:off x="6106124" y="3409695"/>
            <a:ext cx="2700371" cy="2723611"/>
          </a:xfrm>
          <a:prstGeom prst="rect">
            <a:avLst/>
          </a:prstGeom>
          <a:solidFill>
            <a:srgbClr val="FFFFFF">
              <a:alpha val="898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0394E3-6BEB-E312-AA5A-2E2808D0EFC7}"/>
              </a:ext>
            </a:extLst>
          </p:cNvPr>
          <p:cNvSpPr/>
          <p:nvPr/>
        </p:nvSpPr>
        <p:spPr>
          <a:xfrm>
            <a:off x="4900613" y="724694"/>
            <a:ext cx="2371858" cy="260390"/>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573600-466D-5F55-7789-B33D1B2D89CE}"/>
              </a:ext>
            </a:extLst>
          </p:cNvPr>
          <p:cNvSpPr/>
          <p:nvPr/>
        </p:nvSpPr>
        <p:spPr>
          <a:xfrm>
            <a:off x="3390105" y="985083"/>
            <a:ext cx="5416390" cy="2424613"/>
          </a:xfrm>
          <a:prstGeom prst="rect">
            <a:avLst/>
          </a:prstGeom>
          <a:solidFill>
            <a:srgbClr val="FFFFFF">
              <a:alpha val="898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378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Domains</a:t>
            </a:r>
            <a:endParaRPr dirty="0"/>
          </a:p>
        </p:txBody>
      </p:sp>
      <p:pic>
        <p:nvPicPr>
          <p:cNvPr id="3" name="Picture 2">
            <a:extLst>
              <a:ext uri="{FF2B5EF4-FFF2-40B4-BE49-F238E27FC236}">
                <a16:creationId xmlns:a16="http://schemas.microsoft.com/office/drawing/2014/main" id="{48899258-C18B-C768-27CF-AEC4B54F6E63}"/>
              </a:ext>
            </a:extLst>
          </p:cNvPr>
          <p:cNvPicPr>
            <a:picLocks noChangeAspect="1"/>
          </p:cNvPicPr>
          <p:nvPr/>
        </p:nvPicPr>
        <p:blipFill>
          <a:blip r:embed="rId3"/>
          <a:stretch>
            <a:fillRect/>
          </a:stretch>
        </p:blipFill>
        <p:spPr>
          <a:xfrm>
            <a:off x="3390105" y="724693"/>
            <a:ext cx="5408613" cy="5408613"/>
          </a:xfrm>
          <a:prstGeom prst="rect">
            <a:avLst/>
          </a:prstGeom>
        </p:spPr>
      </p:pic>
    </p:spTree>
    <p:extLst>
      <p:ext uri="{BB962C8B-B14F-4D97-AF65-F5344CB8AC3E}">
        <p14:creationId xmlns:p14="http://schemas.microsoft.com/office/powerpoint/2010/main" val="782557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Multi-domain Workflow</a:t>
            </a:r>
            <a:endParaRPr dirty="0"/>
          </a:p>
        </p:txBody>
      </p:sp>
      <p:pic>
        <p:nvPicPr>
          <p:cNvPr id="7" name="Picture 6">
            <a:extLst>
              <a:ext uri="{FF2B5EF4-FFF2-40B4-BE49-F238E27FC236}">
                <a16:creationId xmlns:a16="http://schemas.microsoft.com/office/drawing/2014/main" id="{EF4E085A-18A6-BFF1-E4AB-7979710815A2}"/>
              </a:ext>
            </a:extLst>
          </p:cNvPr>
          <p:cNvPicPr>
            <a:picLocks noChangeAspect="1"/>
          </p:cNvPicPr>
          <p:nvPr/>
        </p:nvPicPr>
        <p:blipFill>
          <a:blip r:embed="rId3"/>
          <a:srcRect/>
          <a:stretch/>
        </p:blipFill>
        <p:spPr>
          <a:xfrm>
            <a:off x="2886075" y="2135976"/>
            <a:ext cx="6622700" cy="2726994"/>
          </a:xfrm>
          <a:prstGeom prst="rect">
            <a:avLst/>
          </a:prstGeom>
        </p:spPr>
      </p:pic>
    </p:spTree>
    <p:extLst>
      <p:ext uri="{BB962C8B-B14F-4D97-AF65-F5344CB8AC3E}">
        <p14:creationId xmlns:p14="http://schemas.microsoft.com/office/powerpoint/2010/main" val="3152699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BCF1528C-8CA1-088A-4C6A-8F0A9EE7751A}"/>
              </a:ext>
            </a:extLst>
          </p:cNvPr>
          <p:cNvPicPr>
            <a:picLocks noChangeAspect="1"/>
          </p:cNvPicPr>
          <p:nvPr/>
        </p:nvPicPr>
        <p:blipFill>
          <a:blip r:embed="rId3"/>
          <a:stretch>
            <a:fillRect/>
          </a:stretch>
        </p:blipFill>
        <p:spPr>
          <a:xfrm>
            <a:off x="2523682" y="460684"/>
            <a:ext cx="9090470" cy="5936632"/>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Multi-domain Workflow</a:t>
            </a:r>
            <a:endParaRPr dirty="0"/>
          </a:p>
        </p:txBody>
      </p:sp>
    </p:spTree>
    <p:extLst>
      <p:ext uri="{BB962C8B-B14F-4D97-AF65-F5344CB8AC3E}">
        <p14:creationId xmlns:p14="http://schemas.microsoft.com/office/powerpoint/2010/main" val="751222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Multiple Risk Domain Consolidation</a:t>
            </a:r>
            <a:endParaRPr dirty="0"/>
          </a:p>
        </p:txBody>
      </p:sp>
      <p:pic>
        <p:nvPicPr>
          <p:cNvPr id="3" name="Picture 2">
            <a:extLst>
              <a:ext uri="{FF2B5EF4-FFF2-40B4-BE49-F238E27FC236}">
                <a16:creationId xmlns:a16="http://schemas.microsoft.com/office/drawing/2014/main" id="{99FF1CD1-917B-AD08-151D-AA26B00D296C}"/>
              </a:ext>
            </a:extLst>
          </p:cNvPr>
          <p:cNvPicPr>
            <a:picLocks noChangeAspect="1"/>
          </p:cNvPicPr>
          <p:nvPr/>
        </p:nvPicPr>
        <p:blipFill>
          <a:blip r:embed="rId3"/>
          <a:stretch>
            <a:fillRect/>
          </a:stretch>
        </p:blipFill>
        <p:spPr>
          <a:xfrm>
            <a:off x="3877575" y="1375555"/>
            <a:ext cx="5290133" cy="4646025"/>
          </a:xfrm>
          <a:prstGeom prst="rect">
            <a:avLst/>
          </a:prstGeom>
        </p:spPr>
      </p:pic>
    </p:spTree>
    <p:extLst>
      <p:ext uri="{BB962C8B-B14F-4D97-AF65-F5344CB8AC3E}">
        <p14:creationId xmlns:p14="http://schemas.microsoft.com/office/powerpoint/2010/main" val="1501106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Summary</a:t>
            </a:r>
            <a:endParaRPr dirty="0"/>
          </a:p>
        </p:txBody>
      </p:sp>
      <p:sp>
        <p:nvSpPr>
          <p:cNvPr id="2" name="TextBox 1">
            <a:extLst>
              <a:ext uri="{FF2B5EF4-FFF2-40B4-BE49-F238E27FC236}">
                <a16:creationId xmlns:a16="http://schemas.microsoft.com/office/drawing/2014/main" id="{7815AB7C-3B20-E395-B8D1-B8413068BE32}"/>
              </a:ext>
            </a:extLst>
          </p:cNvPr>
          <p:cNvSpPr txBox="1"/>
          <p:nvPr/>
        </p:nvSpPr>
        <p:spPr>
          <a:xfrm>
            <a:off x="455618" y="1437554"/>
            <a:ext cx="8959825" cy="2277547"/>
          </a:xfrm>
          <a:prstGeom prst="rect">
            <a:avLst/>
          </a:prstGeom>
          <a:noFill/>
        </p:spPr>
        <p:txBody>
          <a:bodyPr wrap="none" rtlCol="0">
            <a:spAutoFit/>
          </a:bodyPr>
          <a:lstStyle/>
          <a:p>
            <a:pPr marL="236538" indent="-236538">
              <a:spcAft>
                <a:spcPts val="1200"/>
              </a:spcAft>
              <a:buFont typeface="Arial" panose="020B0604020202020204" pitchFamily="34" charset="0"/>
              <a:buChar char="•"/>
            </a:pPr>
            <a:r>
              <a:rPr lang="en-US" sz="2800" dirty="0">
                <a:solidFill>
                  <a:schemeClr val="tx1"/>
                </a:solidFill>
              </a:rPr>
              <a:t>Uniform treatment for all threat sources</a:t>
            </a:r>
          </a:p>
          <a:p>
            <a:pPr marL="236538" indent="-236538">
              <a:spcAft>
                <a:spcPts val="1200"/>
              </a:spcAft>
              <a:buFont typeface="Arial" panose="020B0604020202020204" pitchFamily="34" charset="0"/>
              <a:buChar char="•"/>
            </a:pPr>
            <a:r>
              <a:rPr lang="en-US" sz="2800" dirty="0">
                <a:solidFill>
                  <a:schemeClr val="tx1"/>
                </a:solidFill>
              </a:rPr>
              <a:t>Common data interchange format (SARIF)</a:t>
            </a:r>
          </a:p>
          <a:p>
            <a:pPr marL="236538" indent="-236538">
              <a:spcAft>
                <a:spcPts val="1200"/>
              </a:spcAft>
              <a:buFont typeface="Arial" panose="020B0604020202020204" pitchFamily="34" charset="0"/>
              <a:buChar char="•"/>
            </a:pPr>
            <a:r>
              <a:rPr lang="en-US" sz="2800" dirty="0">
                <a:solidFill>
                  <a:schemeClr val="tx1"/>
                </a:solidFill>
              </a:rPr>
              <a:t>Process works with continuous and quantized metrics</a:t>
            </a:r>
          </a:p>
          <a:p>
            <a:pPr marL="236538" indent="-236538">
              <a:spcAft>
                <a:spcPts val="1200"/>
              </a:spcAft>
              <a:buFont typeface="Arial" panose="020B0604020202020204" pitchFamily="34" charset="0"/>
              <a:buChar char="•"/>
            </a:pPr>
            <a:r>
              <a:rPr lang="en-US" sz="2800" dirty="0">
                <a:solidFill>
                  <a:schemeClr val="tx1"/>
                </a:solidFill>
              </a:rPr>
              <a:t>Process works with single and multiple risk domains</a:t>
            </a:r>
          </a:p>
        </p:txBody>
      </p:sp>
    </p:spTree>
    <p:extLst>
      <p:ext uri="{BB962C8B-B14F-4D97-AF65-F5344CB8AC3E}">
        <p14:creationId xmlns:p14="http://schemas.microsoft.com/office/powerpoint/2010/main" val="170359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3" y="522829"/>
            <a:ext cx="5256824" cy="400110"/>
          </a:xfrm>
          <a:prstGeom prst="rect">
            <a:avLst/>
          </a:prstGeom>
        </p:spPr>
        <p:txBody>
          <a:bodyPr wrap="square">
            <a:spAutoFit/>
          </a:bodyPr>
          <a:lstStyle/>
          <a:p>
            <a:pPr algn="r">
              <a:spcAft>
                <a:spcPts val="1200"/>
              </a:spcAft>
            </a:pPr>
            <a:r>
              <a:rPr lang="en-US" sz="2000" b="1" dirty="0">
                <a:solidFill>
                  <a:srgbClr val="0070C0"/>
                </a:solidFill>
                <a:latin typeface="Courier New" panose="02070309020205020404" pitchFamily="49" charset="0"/>
                <a:cs typeface="Courier New" panose="02070309020205020404" pitchFamily="49" charset="0"/>
              </a:rPr>
              <a:t>https://github.com/nutonomy/AVCDL </a:t>
            </a:r>
          </a:p>
        </p:txBody>
      </p:sp>
      <p:pic>
        <p:nvPicPr>
          <p:cNvPr id="5" name="Picture 4">
            <a:extLst>
              <a:ext uri="{FF2B5EF4-FFF2-40B4-BE49-F238E27FC236}">
                <a16:creationId xmlns:a16="http://schemas.microsoft.com/office/drawing/2014/main" id="{591B9DF4-68DC-A886-45C2-BCA27E1CF7C1}"/>
              </a:ext>
            </a:extLst>
          </p:cNvPr>
          <p:cNvPicPr>
            <a:picLocks noChangeAspect="1"/>
          </p:cNvPicPr>
          <p:nvPr/>
        </p:nvPicPr>
        <p:blipFill>
          <a:blip r:embed="rId3"/>
          <a:stretch>
            <a:fillRect/>
          </a:stretch>
        </p:blipFill>
        <p:spPr>
          <a:xfrm>
            <a:off x="2017744" y="985083"/>
            <a:ext cx="8153335" cy="577845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71660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alphaModFix amt="50000"/>
            <a:grayscl/>
          </a:blip>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chemeClr val="tx2"/>
                </a:solidFill>
              </a:rPr>
              <a:t>*</a:t>
            </a:r>
            <a:endParaRPr baseline="30000" dirty="0">
              <a:solidFill>
                <a:schemeClr val="tx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pic>
        <p:nvPicPr>
          <p:cNvPr id="2" name="Picture 1">
            <a:extLst>
              <a:ext uri="{FF2B5EF4-FFF2-40B4-BE49-F238E27FC236}">
                <a16:creationId xmlns:a16="http://schemas.microsoft.com/office/drawing/2014/main" id="{4CD7D767-8DCE-6509-B07D-FB6A7D9FC369}"/>
              </a:ext>
            </a:extLst>
          </p:cNvPr>
          <p:cNvPicPr>
            <a:picLocks noChangeAspect="1"/>
          </p:cNvPicPr>
          <p:nvPr/>
        </p:nvPicPr>
        <p:blipFill>
          <a:blip r:embed="rId4">
            <a:alphaModFix amt="50000"/>
            <a:grayscl/>
          </a:blip>
          <a:stretch>
            <a:fillRect/>
          </a:stretch>
        </p:blipFill>
        <p:spPr>
          <a:xfrm>
            <a:off x="9386845" y="460684"/>
            <a:ext cx="2346362" cy="3823503"/>
          </a:xfrm>
          <a:prstGeom prst="rect">
            <a:avLst/>
          </a:prstGeom>
          <a:ln w="12700">
            <a:solidFill>
              <a:schemeClr val="tx1"/>
            </a:solidFill>
          </a:ln>
          <a:effectLst>
            <a:outerShdw blurRad="50800" dist="198058" dir="2700000" algn="tl" rotWithShape="0">
              <a:prstClr val="black">
                <a:alpha val="10000"/>
              </a:prstClr>
            </a:outerShdw>
          </a:effectLst>
        </p:spPr>
      </p:pic>
      <p:pic>
        <p:nvPicPr>
          <p:cNvPr id="3" name="Picture 2">
            <a:extLst>
              <a:ext uri="{FF2B5EF4-FFF2-40B4-BE49-F238E27FC236}">
                <a16:creationId xmlns:a16="http://schemas.microsoft.com/office/drawing/2014/main" id="{28DE84E5-F2D0-28A0-041D-FB2F0797F302}"/>
              </a:ext>
            </a:extLst>
          </p:cNvPr>
          <p:cNvPicPr>
            <a:picLocks noChangeAspect="1"/>
          </p:cNvPicPr>
          <p:nvPr/>
        </p:nvPicPr>
        <p:blipFill>
          <a:blip r:embed="rId5">
            <a:alphaModFix amt="50000"/>
            <a:grayscl/>
          </a:blip>
          <a:stretch>
            <a:fillRect/>
          </a:stretch>
        </p:blipFill>
        <p:spPr>
          <a:xfrm>
            <a:off x="336141" y="1058480"/>
            <a:ext cx="3355750" cy="5033625"/>
          </a:xfrm>
          <a:prstGeom prst="rect">
            <a:avLst/>
          </a:prstGeom>
          <a:ln w="12700">
            <a:solidFill>
              <a:schemeClr val="tx1"/>
            </a:solidFill>
          </a:ln>
          <a:effectLst>
            <a:outerShdw blurRad="50800" dist="198058" dir="2700000" algn="tl" rotWithShape="0">
              <a:prstClr val="black">
                <a:alpha val="10000"/>
              </a:prstClr>
            </a:outerShdw>
          </a:effectLst>
        </p:spPr>
      </p:pic>
      <p:pic>
        <p:nvPicPr>
          <p:cNvPr id="4" name="Picture 3">
            <a:extLst>
              <a:ext uri="{FF2B5EF4-FFF2-40B4-BE49-F238E27FC236}">
                <a16:creationId xmlns:a16="http://schemas.microsoft.com/office/drawing/2014/main" id="{FE1B1755-0536-DA0F-9164-43064E7FAB69}"/>
              </a:ext>
            </a:extLst>
          </p:cNvPr>
          <p:cNvPicPr>
            <a:picLocks noChangeAspect="1"/>
          </p:cNvPicPr>
          <p:nvPr/>
        </p:nvPicPr>
        <p:blipFill>
          <a:blip r:embed="rId6"/>
          <a:stretch>
            <a:fillRect/>
          </a:stretch>
        </p:blipFill>
        <p:spPr>
          <a:xfrm>
            <a:off x="6473778" y="3429000"/>
            <a:ext cx="2221144" cy="2665373"/>
          </a:xfrm>
          <a:prstGeom prst="rect">
            <a:avLst/>
          </a:prstGeom>
          <a:ln w="12700">
            <a:solidFill>
              <a:schemeClr val="tx1"/>
            </a:solidFill>
          </a:ln>
          <a:effectLst>
            <a:outerShdw blurRad="50800" dist="198058" dir="2700000" algn="tl" rotWithShape="0">
              <a:prstClr val="black">
                <a:alpha val="40000"/>
              </a:prstClr>
            </a:outerShdw>
          </a:effectLst>
        </p:spPr>
      </p:pic>
      <p:sp>
        <p:nvSpPr>
          <p:cNvPr id="7" name="TextBox 6">
            <a:extLst>
              <a:ext uri="{FF2B5EF4-FFF2-40B4-BE49-F238E27FC236}">
                <a16:creationId xmlns:a16="http://schemas.microsoft.com/office/drawing/2014/main" id="{24A3FC87-967B-17E2-E7EC-45264323975C}"/>
              </a:ext>
            </a:extLst>
          </p:cNvPr>
          <p:cNvSpPr txBox="1"/>
          <p:nvPr/>
        </p:nvSpPr>
        <p:spPr>
          <a:xfrm>
            <a:off x="336140" y="6092105"/>
            <a:ext cx="3355750" cy="430887"/>
          </a:xfrm>
          <a:prstGeom prst="rect">
            <a:avLst/>
          </a:prstGeom>
          <a:no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Jeff Masin, a one-man band in New York City</a:t>
            </a:r>
            <a:br>
              <a:rPr lang="en-US" sz="1100" b="1" i="1" dirty="0">
                <a:solidFill>
                  <a:schemeClr val="tx2"/>
                </a:solidFill>
              </a:rPr>
            </a:br>
            <a:r>
              <a:rPr lang="en-US" sz="1100" dirty="0">
                <a:solidFill>
                  <a:schemeClr val="tx2"/>
                </a:solidFill>
              </a:rPr>
              <a:t>(link in references) </a:t>
            </a:r>
          </a:p>
        </p:txBody>
      </p:sp>
      <p:sp>
        <p:nvSpPr>
          <p:cNvPr id="8" name="TextBox 7">
            <a:extLst>
              <a:ext uri="{FF2B5EF4-FFF2-40B4-BE49-F238E27FC236}">
                <a16:creationId xmlns:a16="http://schemas.microsoft.com/office/drawing/2014/main" id="{C3BEC5BC-3574-EC19-6E85-136A770AFC07}"/>
              </a:ext>
            </a:extLst>
          </p:cNvPr>
          <p:cNvSpPr txBox="1"/>
          <p:nvPr/>
        </p:nvSpPr>
        <p:spPr>
          <a:xfrm>
            <a:off x="9386845" y="4284187"/>
            <a:ext cx="2346362" cy="430887"/>
          </a:xfrm>
          <a:prstGeom prst="rect">
            <a:avLst/>
          </a:prstGeom>
          <a:no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 man band 1865</a:t>
            </a:r>
            <a:br>
              <a:rPr lang="en-US" sz="1100" b="1" i="1" dirty="0">
                <a:solidFill>
                  <a:schemeClr val="tx2"/>
                </a:solidFill>
              </a:rPr>
            </a:br>
            <a:r>
              <a:rPr lang="en-US" sz="1100" dirty="0">
                <a:solidFill>
                  <a:schemeClr val="tx2"/>
                </a:solidFill>
              </a:rPr>
              <a:t>(link in references) </a:t>
            </a:r>
          </a:p>
        </p:txBody>
      </p:sp>
      <p:sp>
        <p:nvSpPr>
          <p:cNvPr id="9" name="TextBox 8">
            <a:extLst>
              <a:ext uri="{FF2B5EF4-FFF2-40B4-BE49-F238E27FC236}">
                <a16:creationId xmlns:a16="http://schemas.microsoft.com/office/drawing/2014/main" id="{50181B0B-DB08-BB00-48D9-D9D7BF0661C2}"/>
              </a:ext>
            </a:extLst>
          </p:cNvPr>
          <p:cNvSpPr txBox="1"/>
          <p:nvPr/>
        </p:nvSpPr>
        <p:spPr>
          <a:xfrm>
            <a:off x="6473778" y="6092105"/>
            <a:ext cx="2221144"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Onemanband</a:t>
            </a:r>
            <a:br>
              <a:rPr lang="en-US" sz="1100" b="1" i="1" dirty="0">
                <a:solidFill>
                  <a:schemeClr val="tx2"/>
                </a:solidFill>
              </a:rPr>
            </a:br>
            <a:r>
              <a:rPr lang="en-US" sz="1100" dirty="0">
                <a:solidFill>
                  <a:schemeClr val="tx2"/>
                </a:solidFill>
              </a:rPr>
              <a:t>(link in references) </a:t>
            </a:r>
          </a:p>
        </p:txBody>
      </p:sp>
    </p:spTree>
    <p:extLst>
      <p:ext uri="{BB962C8B-B14F-4D97-AF65-F5344CB8AC3E}">
        <p14:creationId xmlns:p14="http://schemas.microsoft.com/office/powerpoint/2010/main" val="12980997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Next Steps</a:t>
            </a:r>
            <a:endParaRPr dirty="0"/>
          </a:p>
        </p:txBody>
      </p:sp>
      <p:pic>
        <p:nvPicPr>
          <p:cNvPr id="7" name="Picture 6">
            <a:extLst>
              <a:ext uri="{FF2B5EF4-FFF2-40B4-BE49-F238E27FC236}">
                <a16:creationId xmlns:a16="http://schemas.microsoft.com/office/drawing/2014/main" id="{C52B1944-9D2E-B660-DF63-98B36A597D37}"/>
              </a:ext>
            </a:extLst>
          </p:cNvPr>
          <p:cNvPicPr>
            <a:picLocks noChangeAspect="1"/>
          </p:cNvPicPr>
          <p:nvPr/>
        </p:nvPicPr>
        <p:blipFill>
          <a:blip r:embed="rId3"/>
          <a:stretch>
            <a:fillRect/>
          </a:stretch>
        </p:blipFill>
        <p:spPr>
          <a:xfrm>
            <a:off x="741952" y="326959"/>
            <a:ext cx="10704920" cy="6204081"/>
          </a:xfrm>
          <a:prstGeom prst="rect">
            <a:avLst/>
          </a:prstGeom>
          <a:effectLst/>
        </p:spPr>
      </p:pic>
    </p:spTree>
    <p:extLst>
      <p:ext uri="{BB962C8B-B14F-4D97-AF65-F5344CB8AC3E}">
        <p14:creationId xmlns:p14="http://schemas.microsoft.com/office/powerpoint/2010/main" val="3962309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(1 of 4)</a:t>
            </a:r>
            <a:endParaRPr dirty="0"/>
          </a:p>
        </p:txBody>
      </p:sp>
      <p:sp>
        <p:nvSpPr>
          <p:cNvPr id="2" name="Google Shape;879;p147">
            <a:extLst>
              <a:ext uri="{FF2B5EF4-FFF2-40B4-BE49-F238E27FC236}">
                <a16:creationId xmlns:a16="http://schemas.microsoft.com/office/drawing/2014/main" id="{EE699A1B-DC13-C84D-9B67-3E4E126EE2B9}"/>
              </a:ext>
            </a:extLst>
          </p:cNvPr>
          <p:cNvSpPr txBox="1">
            <a:spLocks/>
          </p:cNvSpPr>
          <p:nvPr/>
        </p:nvSpPr>
        <p:spPr>
          <a:xfrm>
            <a:off x="455616" y="1146448"/>
            <a:ext cx="11277592" cy="5293757"/>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AVCDL primary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Incident Response Plan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Attack Surface Analysis Report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Threat Modeling Report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Threat Prioritization Plan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Ranked / Risked Threat Report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Threat Report (AVCDL secondary document)</a:t>
            </a:r>
            <a:endParaRPr lang="en-US" sz="20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Secure Code Review Summary (AVCDL secondary document)</a:t>
            </a: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Understanding TARA in an AVCDL Context (AVCDL elaboration document)</a:t>
            </a:r>
            <a:endParaRPr lang="en-US" sz="44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b="1" dirty="0">
                <a:latin typeface="Roboto" panose="02000000000000000000" pitchFamily="2" charset="0"/>
                <a:ea typeface="Roboto" panose="02000000000000000000" pitchFamily="2" charset="0"/>
                <a:cs typeface="Courier New" panose="02070309020205020404" pitchFamily="49" charset="0"/>
              </a:rPr>
              <a:t>Understanding Cybersecurity Risk Freshness in an AVCDL Context (AVCDL elaboration document)</a:t>
            </a:r>
            <a:endParaRPr lang="en-US" sz="3200" b="1" dirty="0">
              <a:latin typeface="Courier New" panose="02070309020205020404" pitchFamily="49" charset="0"/>
              <a:cs typeface="Courier New" panose="02070309020205020404" pitchFamily="49" charset="0"/>
            </a:endParaRPr>
          </a:p>
          <a:p>
            <a:pPr marL="0" indent="0">
              <a:spcBef>
                <a:spcPts val="0"/>
              </a:spcBef>
            </a:pPr>
            <a:r>
              <a:rPr lang="en-US" b="1" dirty="0"/>
              <a:t>Common Vulnerability Scoring System</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https://www.first.org/cvss/</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557400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4)</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526297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NIST SP 800-39 - Managing Information Security Risk - Organization, Mission, and Information System View</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https://nvlpubs.nist.gov/nistpubs/Legacy/SP/nistspecialpublication800-39.pdf</a:t>
            </a:r>
            <a:r>
              <a:rPr lang="en-US" sz="2000" b="1" dirty="0">
                <a:latin typeface="Courier New" panose="02070309020205020404" pitchFamily="49" charset="0"/>
                <a:cs typeface="Courier New" panose="02070309020205020404" pitchFamily="49" charset="0"/>
              </a:rPr>
              <a:t>  </a:t>
            </a:r>
          </a:p>
          <a:p>
            <a:pPr marL="0" indent="0">
              <a:spcBef>
                <a:spcPts val="0"/>
              </a:spcBef>
            </a:pPr>
            <a:r>
              <a:rPr lang="en-US" b="1" dirty="0"/>
              <a:t>NIST SP 800-30 r1 - Guide for Conducting Risk Assessments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https://nvlpubs.nist.gov/nistpubs/Legacy/SP/nistspecialpublication800-30r1.pdf</a:t>
            </a:r>
            <a:r>
              <a:rPr lang="en-US" sz="2000" b="1" dirty="0">
                <a:latin typeface="Courier New" panose="02070309020205020404" pitchFamily="49" charset="0"/>
                <a:cs typeface="Courier New" panose="02070309020205020404" pitchFamily="49" charset="0"/>
              </a:rPr>
              <a:t>  </a:t>
            </a:r>
          </a:p>
          <a:p>
            <a:pPr marL="0" indent="0">
              <a:spcBef>
                <a:spcPts val="0"/>
              </a:spcBef>
            </a:pPr>
            <a:r>
              <a:rPr lang="en-US" b="1" dirty="0"/>
              <a:t>Postmarket Management of Cybersecurity in Medical Devices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https://www.fda.gov/regulatory-information/search-fda-guidance-documents/postmarket-management-cybersecurity-medical-devices</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EVITA D2.3 Security requirements for automotive on-board networks based on dark-side scenarios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https://zenodo.org/record/1188418/files/EVITAD2.3v1.1.pdf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ISO 26262-3:2018 Road vehicles – Functional safety – Part 3: Concept phase</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https://www.iso.org/standard/68385.html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ISO 14971:2019 Medical devices – Application of risk management to medical devices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https://www.iso.org/standard/72704.html</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13108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(3 of 4)</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5262979"/>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rPr>
              <a:t>NIST FIPS 199 Standards for Security Categorization of Federal Information and Information Systems</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https://nvlpubs.nist.gov/nistpubs/FIPS/NIST.FIPS.199.pdf</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t>Static Analysis Results Interchange Format (SARIF) Version 2.1.0</a:t>
            </a:r>
            <a:br>
              <a:rPr lang="en-US" dirty="0"/>
            </a:br>
            <a:r>
              <a:rPr lang="en-US" sz="1400" b="1" dirty="0">
                <a:latin typeface="Courier New" panose="02070309020205020404" pitchFamily="49" charset="0"/>
                <a:cs typeface="Courier New" panose="02070309020205020404" pitchFamily="49" charset="0"/>
                <a:hlinkClick r:id="rId4"/>
              </a:rPr>
              <a:t>https://docs.oasis-open.org/sarif/sarif/v2.1.0/os/sarif-v2.1.0-os.pdf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Document Management Standard</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https://en.wikipedia.org/wiki/Document_management_system</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Jeff Masin, a one-man band in New York City </a:t>
            </a:r>
            <a:r>
              <a:rPr lang="en-US" dirty="0"/>
              <a:t>[slgckgc, CC BY 2.0]</a:t>
            </a:r>
          </a:p>
          <a:p>
            <a:pPr marL="0" indent="0">
              <a:spcBef>
                <a:spcPts val="0"/>
              </a:spcBef>
            </a:pPr>
            <a:r>
              <a:rPr lang="en-US" sz="1400" b="1" dirty="0">
                <a:latin typeface="Courier New" panose="02070309020205020404" pitchFamily="49" charset="0"/>
                <a:cs typeface="Courier New" panose="02070309020205020404" pitchFamily="49" charset="0"/>
                <a:hlinkClick r:id="rId6"/>
              </a:rPr>
              <a:t>https://www.flickr.com/photos/slgc/8037345945/</a:t>
            </a:r>
            <a:endParaRPr lang="en-US" sz="1400" b="1" dirty="0">
              <a:latin typeface="Courier New" panose="02070309020205020404" pitchFamily="49"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https://commons.wikimedia.org/w/index.php?curid=47370848</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Orchestra Simfonica București </a:t>
            </a:r>
            <a:r>
              <a:rPr lang="en-US" dirty="0"/>
              <a:t>[Alxndrul - own work, CC BY-SA 4.0]</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8"/>
              </a:rPr>
              <a:t>https://commons.wikimedia.org/w/index.php?curid=47237273</a:t>
            </a:r>
            <a:r>
              <a:rPr lang="en-US" sz="1400" b="1" dirty="0">
                <a:latin typeface="Courier New" panose="02070309020205020404" pitchFamily="49" charset="0"/>
                <a:cs typeface="Courier New" panose="02070309020205020404" pitchFamily="49" charset="0"/>
              </a:rPr>
              <a:t> </a:t>
            </a:r>
          </a:p>
          <a:p>
            <a:pPr marL="0" lvl="0" indent="0" algn="l" rtl="0">
              <a:spcBef>
                <a:spcPts val="0"/>
              </a:spcBef>
              <a:spcAft>
                <a:spcPts val="0"/>
              </a:spcAft>
              <a:buNone/>
            </a:pPr>
            <a:r>
              <a:rPr lang="en-US" sz="2000" b="1" dirty="0">
                <a:latin typeface="Roboto" panose="02000000000000000000" pitchFamily="2" charset="0"/>
                <a:ea typeface="Roboto" panose="02000000000000000000" pitchFamily="2" charset="0"/>
                <a:cs typeface="Calibri" panose="020F0502020204030204" pitchFamily="34" charset="0"/>
              </a:rPr>
              <a:t>Onemanband</a:t>
            </a:r>
            <a:r>
              <a:rPr lang="en-US" sz="2000" dirty="0">
                <a:latin typeface="Roboto" panose="02000000000000000000" pitchFamily="2" charset="0"/>
                <a:ea typeface="Roboto" panose="02000000000000000000" pitchFamily="2" charset="0"/>
                <a:cs typeface="Calibri" panose="020F0502020204030204" pitchFamily="34" charset="0"/>
              </a:rPr>
              <a:t> [unknown author - unknown source, CC BY-SA 3.0]</a:t>
            </a:r>
          </a:p>
          <a:p>
            <a:pPr marL="0" lvl="0" indent="0" algn="l" rtl="0">
              <a:spcBef>
                <a:spcPts val="0"/>
              </a:spcBef>
              <a:spcAft>
                <a:spcPts val="1200"/>
              </a:spcAft>
              <a:buNone/>
            </a:pPr>
            <a:r>
              <a:rPr lang="en-US" sz="1400" b="1" dirty="0">
                <a:latin typeface="Courier New" panose="02070309020205020404" pitchFamily="49" charset="0"/>
                <a:cs typeface="Courier New" panose="02070309020205020404" pitchFamily="49" charset="0"/>
                <a:hlinkClick r:id="rId9"/>
              </a:rPr>
              <a:t>https://commons.wikimedia.org/w/index.php?curid=2070429</a:t>
            </a:r>
            <a:r>
              <a:rPr lang="en-US" sz="1400" b="1" dirty="0">
                <a:latin typeface="Courier New" panose="02070309020205020404" pitchFamily="49" charset="0"/>
                <a:cs typeface="Courier New" panose="02070309020205020404" pitchFamily="49" charset="0"/>
              </a:rPr>
              <a:t> </a:t>
            </a:r>
          </a:p>
          <a:p>
            <a:pPr marL="0" lvl="0" indent="0" algn="l" rtl="0">
              <a:spcBef>
                <a:spcPts val="0"/>
              </a:spcBef>
              <a:spcAft>
                <a:spcPts val="0"/>
              </a:spcAft>
              <a:buNone/>
            </a:pPr>
            <a:r>
              <a:rPr lang="en-US" sz="2000" b="1" dirty="0">
                <a:latin typeface="Roboto" panose="02000000000000000000" pitchFamily="2" charset="0"/>
                <a:ea typeface="Roboto" panose="02000000000000000000" pitchFamily="2" charset="0"/>
                <a:cs typeface="Calibri" panose="020F0502020204030204" pitchFamily="34" charset="0"/>
              </a:rPr>
              <a:t>One man band 1865</a:t>
            </a:r>
            <a:r>
              <a:rPr lang="en-US" sz="2000" dirty="0">
                <a:latin typeface="Roboto" panose="02000000000000000000" pitchFamily="2" charset="0"/>
                <a:ea typeface="Roboto" panose="02000000000000000000" pitchFamily="2" charset="0"/>
                <a:cs typeface="Calibri" panose="020F0502020204030204" pitchFamily="34" charset="0"/>
              </a:rPr>
              <a:t> [Lemur12 - own work, CC BY-SA 3.0]</a:t>
            </a:r>
          </a:p>
          <a:p>
            <a:pPr marL="0" lvl="0" indent="0" algn="l" rtl="0">
              <a:spcBef>
                <a:spcPts val="0"/>
              </a:spcBef>
              <a:spcAft>
                <a:spcPts val="1200"/>
              </a:spcAft>
              <a:buNone/>
            </a:pPr>
            <a:r>
              <a:rPr lang="en-US" sz="1400" b="1" dirty="0">
                <a:latin typeface="Courier New" panose="02070309020205020404" pitchFamily="49" charset="0"/>
                <a:cs typeface="Courier New" panose="02070309020205020404" pitchFamily="49" charset="0"/>
                <a:hlinkClick r:id="rId10"/>
              </a:rPr>
              <a:t>https://commons.wikimedia.org/w/index.php?curid=5527428</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6069718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(4 of 4)</a:t>
            </a:r>
            <a:endParaRPr dirty="0"/>
          </a:p>
        </p:txBody>
      </p:sp>
      <p:sp>
        <p:nvSpPr>
          <p:cNvPr id="2" name="Google Shape;879;p147">
            <a:extLst>
              <a:ext uri="{FF2B5EF4-FFF2-40B4-BE49-F238E27FC236}">
                <a16:creationId xmlns:a16="http://schemas.microsoft.com/office/drawing/2014/main" id="{DE8A9917-F853-C175-0BD0-A65EC43610D9}"/>
              </a:ext>
            </a:extLst>
          </p:cNvPr>
          <p:cNvSpPr txBox="1">
            <a:spLocks/>
          </p:cNvSpPr>
          <p:nvPr/>
        </p:nvSpPr>
        <p:spPr>
          <a:xfrm>
            <a:off x="455616" y="1146448"/>
            <a:ext cx="11277592" cy="233910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spcAft>
                <a:spcPts val="1200"/>
              </a:spcAft>
            </a:pPr>
            <a:r>
              <a:rPr lang="en-US" b="1" dirty="0"/>
              <a:t>The Common Configuration Scoring System (CCSS): Metrics for Software Security Configuration Vulnerabilities</a:t>
            </a:r>
            <a:br>
              <a:rPr lang="en-US" dirty="0"/>
            </a:br>
            <a:r>
              <a:rPr lang="en-US" sz="1400" b="1" dirty="0">
                <a:latin typeface="Courier New" panose="02070309020205020404" pitchFamily="49" charset="0"/>
                <a:cs typeface="Courier New" panose="02070309020205020404" pitchFamily="49" charset="0"/>
                <a:hlinkClick r:id="rId3"/>
              </a:rPr>
              <a:t>https://nvlpubs.nist.gov/nistpubs/legacy/ir/nistir7502.pdf</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The Common Misuse Scoring System (CMSS): Metrics for Software Feature Misuse Vulnerabilities</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https://tsapps.nist.gov/publication/get_pdf.cfm?pub_id=910230</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Common Vulnerability Scoring System Calculator</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https://nvd.nist.gov/vuln-metrics/cvss/v2-calculator?calculator&amp;adv&amp;.0</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657308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73061BFB-B92A-5288-5D2A-2059EEBA683C}"/>
              </a:ext>
            </a:extLst>
          </p:cNvPr>
          <p:cNvPicPr>
            <a:picLocks noChangeAspect="1"/>
          </p:cNvPicPr>
          <p:nvPr/>
        </p:nvPicPr>
        <p:blipFill rotWithShape="1">
          <a:blip r:embed="rId3">
            <a:alphaModFix/>
          </a:blip>
          <a:srcRect t="14985" b="10009"/>
          <a:stretch/>
        </p:blipFill>
        <p:spPr>
          <a:xfrm>
            <a:off x="1" y="0"/>
            <a:ext cx="12188824" cy="6858000"/>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tx1"/>
                </a:solidFill>
              </a:rPr>
              <a:t>Introduction</a:t>
            </a:r>
            <a:r>
              <a:rPr lang="en" baseline="30000" dirty="0">
                <a:solidFill>
                  <a:schemeClr val="tx2"/>
                </a:solidFill>
              </a:rPr>
              <a:t>*</a:t>
            </a:r>
            <a:endParaRPr baseline="30000" dirty="0">
              <a:solidFill>
                <a:schemeClr val="tx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0" y="6596390"/>
            <a:ext cx="6094411"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Musician in London performs on electric guitar and a small drum kit </a:t>
            </a:r>
            <a:r>
              <a:rPr lang="en-US" sz="1100" dirty="0">
                <a:solidFill>
                  <a:srgbClr val="FFFAB2"/>
                </a:solidFill>
              </a:rPr>
              <a:t>(link in references) </a:t>
            </a:r>
          </a:p>
        </p:txBody>
      </p:sp>
      <p:pic>
        <p:nvPicPr>
          <p:cNvPr id="2" name="Picture 1">
            <a:extLst>
              <a:ext uri="{FF2B5EF4-FFF2-40B4-BE49-F238E27FC236}">
                <a16:creationId xmlns:a16="http://schemas.microsoft.com/office/drawing/2014/main" id="{4CD7D767-8DCE-6509-B07D-FB6A7D9FC369}"/>
              </a:ext>
            </a:extLst>
          </p:cNvPr>
          <p:cNvPicPr>
            <a:picLocks noChangeAspect="1"/>
          </p:cNvPicPr>
          <p:nvPr/>
        </p:nvPicPr>
        <p:blipFill>
          <a:blip r:embed="rId4"/>
          <a:stretch>
            <a:fillRect/>
          </a:stretch>
        </p:blipFill>
        <p:spPr>
          <a:xfrm>
            <a:off x="9386845" y="460684"/>
            <a:ext cx="2346362" cy="3823503"/>
          </a:xfrm>
          <a:prstGeom prst="rect">
            <a:avLst/>
          </a:prstGeom>
          <a:ln w="12700">
            <a:solidFill>
              <a:schemeClr val="tx1"/>
            </a:solidFill>
          </a:ln>
          <a:effectLst>
            <a:outerShdw blurRad="50800" dist="198058" dir="2700000" algn="tl" rotWithShape="0">
              <a:prstClr val="black">
                <a:alpha val="40000"/>
              </a:prstClr>
            </a:outerShdw>
          </a:effectLst>
        </p:spPr>
      </p:pic>
      <p:pic>
        <p:nvPicPr>
          <p:cNvPr id="3" name="Picture 2">
            <a:extLst>
              <a:ext uri="{FF2B5EF4-FFF2-40B4-BE49-F238E27FC236}">
                <a16:creationId xmlns:a16="http://schemas.microsoft.com/office/drawing/2014/main" id="{28DE84E5-F2D0-28A0-041D-FB2F0797F302}"/>
              </a:ext>
            </a:extLst>
          </p:cNvPr>
          <p:cNvPicPr>
            <a:picLocks noChangeAspect="1"/>
          </p:cNvPicPr>
          <p:nvPr/>
        </p:nvPicPr>
        <p:blipFill>
          <a:blip r:embed="rId5"/>
          <a:stretch>
            <a:fillRect/>
          </a:stretch>
        </p:blipFill>
        <p:spPr>
          <a:xfrm>
            <a:off x="336141" y="1058480"/>
            <a:ext cx="3355750" cy="5033625"/>
          </a:xfrm>
          <a:prstGeom prst="rect">
            <a:avLst/>
          </a:prstGeom>
          <a:ln w="12700">
            <a:solidFill>
              <a:schemeClr val="tx1"/>
            </a:solidFill>
          </a:ln>
          <a:effectLst>
            <a:outerShdw blurRad="50800" dist="198058" dir="2700000" algn="tl" rotWithShape="0">
              <a:schemeClr val="tx1">
                <a:alpha val="40000"/>
              </a:schemeClr>
            </a:outerShdw>
          </a:effectLst>
        </p:spPr>
      </p:pic>
      <p:pic>
        <p:nvPicPr>
          <p:cNvPr id="4" name="Picture 3">
            <a:extLst>
              <a:ext uri="{FF2B5EF4-FFF2-40B4-BE49-F238E27FC236}">
                <a16:creationId xmlns:a16="http://schemas.microsoft.com/office/drawing/2014/main" id="{FE1B1755-0536-DA0F-9164-43064E7FAB69}"/>
              </a:ext>
            </a:extLst>
          </p:cNvPr>
          <p:cNvPicPr>
            <a:picLocks noChangeAspect="1"/>
          </p:cNvPicPr>
          <p:nvPr/>
        </p:nvPicPr>
        <p:blipFill>
          <a:blip r:embed="rId6"/>
          <a:stretch>
            <a:fillRect/>
          </a:stretch>
        </p:blipFill>
        <p:spPr>
          <a:xfrm>
            <a:off x="6473778" y="3429000"/>
            <a:ext cx="2221144" cy="2665373"/>
          </a:xfrm>
          <a:prstGeom prst="rect">
            <a:avLst/>
          </a:prstGeom>
          <a:ln w="12700">
            <a:solidFill>
              <a:schemeClr val="tx1"/>
            </a:solidFill>
          </a:ln>
          <a:effectLst>
            <a:outerShdw blurRad="50800" dist="198058" dir="2700000" algn="tl" rotWithShape="0">
              <a:prstClr val="black">
                <a:alpha val="40000"/>
              </a:prstClr>
            </a:outerShdw>
          </a:effectLst>
        </p:spPr>
      </p:pic>
      <p:sp>
        <p:nvSpPr>
          <p:cNvPr id="7" name="TextBox 6">
            <a:extLst>
              <a:ext uri="{FF2B5EF4-FFF2-40B4-BE49-F238E27FC236}">
                <a16:creationId xmlns:a16="http://schemas.microsoft.com/office/drawing/2014/main" id="{24A3FC87-967B-17E2-E7EC-45264323975C}"/>
              </a:ext>
            </a:extLst>
          </p:cNvPr>
          <p:cNvSpPr txBox="1"/>
          <p:nvPr/>
        </p:nvSpPr>
        <p:spPr>
          <a:xfrm>
            <a:off x="336140" y="6092105"/>
            <a:ext cx="3355750"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Jeff Masin, a one-man band in New York City</a:t>
            </a:r>
            <a:br>
              <a:rPr lang="en-US" sz="1100" b="1" i="1" dirty="0">
                <a:solidFill>
                  <a:schemeClr val="tx2"/>
                </a:solidFill>
              </a:rPr>
            </a:br>
            <a:r>
              <a:rPr lang="en-US" sz="1100" dirty="0">
                <a:solidFill>
                  <a:schemeClr val="tx2"/>
                </a:solidFill>
              </a:rPr>
              <a:t>(link in references) </a:t>
            </a:r>
          </a:p>
        </p:txBody>
      </p:sp>
      <p:sp>
        <p:nvSpPr>
          <p:cNvPr id="8" name="TextBox 7">
            <a:extLst>
              <a:ext uri="{FF2B5EF4-FFF2-40B4-BE49-F238E27FC236}">
                <a16:creationId xmlns:a16="http://schemas.microsoft.com/office/drawing/2014/main" id="{C3BEC5BC-3574-EC19-6E85-136A770AFC07}"/>
              </a:ext>
            </a:extLst>
          </p:cNvPr>
          <p:cNvSpPr txBox="1"/>
          <p:nvPr/>
        </p:nvSpPr>
        <p:spPr>
          <a:xfrm>
            <a:off x="9386845" y="4284187"/>
            <a:ext cx="2346362"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 man band 1865</a:t>
            </a:r>
            <a:br>
              <a:rPr lang="en-US" sz="1100" b="1" i="1" dirty="0">
                <a:solidFill>
                  <a:schemeClr val="tx2"/>
                </a:solidFill>
              </a:rPr>
            </a:br>
            <a:r>
              <a:rPr lang="en-US" sz="1100" dirty="0">
                <a:solidFill>
                  <a:schemeClr val="tx2"/>
                </a:solidFill>
              </a:rPr>
              <a:t>(link in references) </a:t>
            </a:r>
          </a:p>
        </p:txBody>
      </p:sp>
      <p:sp>
        <p:nvSpPr>
          <p:cNvPr id="9" name="TextBox 8">
            <a:extLst>
              <a:ext uri="{FF2B5EF4-FFF2-40B4-BE49-F238E27FC236}">
                <a16:creationId xmlns:a16="http://schemas.microsoft.com/office/drawing/2014/main" id="{50181B0B-DB08-BB00-48D9-D9D7BF0661C2}"/>
              </a:ext>
            </a:extLst>
          </p:cNvPr>
          <p:cNvSpPr txBox="1"/>
          <p:nvPr/>
        </p:nvSpPr>
        <p:spPr>
          <a:xfrm>
            <a:off x="6473778" y="6092105"/>
            <a:ext cx="2221144" cy="430887"/>
          </a:xfrm>
          <a:prstGeom prst="rect">
            <a:avLst/>
          </a:prstGeom>
          <a:solidFill>
            <a:schemeClr val="bg1">
              <a:lumMod val="95000"/>
            </a:schemeClr>
          </a:solidFill>
          <a:effectLst>
            <a:outerShdw blurRad="50800" dist="190500" dir="2700000" algn="tl" rotWithShape="0">
              <a:prstClr val="black">
                <a:alpha val="40000"/>
              </a:prstClr>
            </a:outerShdw>
          </a:effectLst>
        </p:spPr>
        <p:txBody>
          <a:bodyPr wrap="square">
            <a:spAutoFit/>
          </a:bodyPr>
          <a:lstStyle/>
          <a:p>
            <a:r>
              <a:rPr lang="en-US" sz="1100" b="1" i="1" dirty="0">
                <a:solidFill>
                  <a:schemeClr val="tx2"/>
                </a:solidFill>
              </a:rPr>
              <a:t>* Onemanband</a:t>
            </a:r>
            <a:br>
              <a:rPr lang="en-US" sz="1100" b="1" i="1" dirty="0">
                <a:solidFill>
                  <a:schemeClr val="tx2"/>
                </a:solidFill>
              </a:rPr>
            </a:br>
            <a:r>
              <a:rPr lang="en-US" sz="1100" dirty="0">
                <a:solidFill>
                  <a:schemeClr val="tx2"/>
                </a:solidFill>
              </a:rPr>
              <a:t>(link in references) </a:t>
            </a:r>
          </a:p>
        </p:txBody>
      </p:sp>
    </p:spTree>
    <p:extLst>
      <p:ext uri="{BB962C8B-B14F-4D97-AF65-F5344CB8AC3E}">
        <p14:creationId xmlns:p14="http://schemas.microsoft.com/office/powerpoint/2010/main" val="222642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4" name="Picture 3">
            <a:extLst>
              <a:ext uri="{FF2B5EF4-FFF2-40B4-BE49-F238E27FC236}">
                <a16:creationId xmlns:a16="http://schemas.microsoft.com/office/drawing/2014/main" id="{A419182F-B9EF-81BE-769F-0D69A152C0AA}"/>
              </a:ext>
            </a:extLst>
          </p:cNvPr>
          <p:cNvPicPr>
            <a:picLocks noChangeAspect="1"/>
          </p:cNvPicPr>
          <p:nvPr/>
        </p:nvPicPr>
        <p:blipFill rotWithShape="1">
          <a:blip r:embed="rId3"/>
          <a:srcRect t="-15328" b="15328"/>
          <a:stretch/>
        </p:blipFill>
        <p:spPr>
          <a:xfrm>
            <a:off x="0" y="-1241439"/>
            <a:ext cx="12188825" cy="8110728"/>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solidFill>
                  <a:schemeClr val="bg1"/>
                </a:solidFill>
              </a:rPr>
              <a:t>Introduction</a:t>
            </a:r>
            <a:r>
              <a:rPr lang="en" baseline="30000" dirty="0">
                <a:solidFill>
                  <a:srgbClr val="FFFAB2"/>
                </a:solidFill>
              </a:rPr>
              <a:t>*</a:t>
            </a:r>
            <a:endParaRPr baseline="30000" dirty="0">
              <a:solidFill>
                <a:srgbClr val="FFFAB2"/>
              </a:solidFill>
            </a:endParaRPr>
          </a:p>
        </p:txBody>
      </p:sp>
      <p:sp>
        <p:nvSpPr>
          <p:cNvPr id="5" name="TextBox 4">
            <a:extLst>
              <a:ext uri="{FF2B5EF4-FFF2-40B4-BE49-F238E27FC236}">
                <a16:creationId xmlns:a16="http://schemas.microsoft.com/office/drawing/2014/main" id="{6917B4D1-3225-01F0-07A3-04829CC69DB6}"/>
              </a:ext>
            </a:extLst>
          </p:cNvPr>
          <p:cNvSpPr txBox="1"/>
          <p:nvPr/>
        </p:nvSpPr>
        <p:spPr>
          <a:xfrm>
            <a:off x="1" y="6596390"/>
            <a:ext cx="3557588" cy="261610"/>
          </a:xfrm>
          <a:prstGeom prst="rect">
            <a:avLst/>
          </a:prstGeom>
          <a:noFill/>
        </p:spPr>
        <p:txBody>
          <a:bodyPr wrap="square">
            <a:spAutoFit/>
          </a:bodyPr>
          <a:lstStyle/>
          <a:p>
            <a:r>
              <a:rPr lang="en-US" sz="1100" b="1" dirty="0">
                <a:solidFill>
                  <a:srgbClr val="FFFAB2"/>
                </a:solidFill>
              </a:rPr>
              <a:t>* </a:t>
            </a:r>
            <a:r>
              <a:rPr lang="en-US" sz="1100" b="1" i="1" dirty="0">
                <a:solidFill>
                  <a:srgbClr val="FFFAB2"/>
                </a:solidFill>
              </a:rPr>
              <a:t>Orchestra Simfonica București </a:t>
            </a:r>
            <a:r>
              <a:rPr lang="en-US" sz="1100" dirty="0">
                <a:solidFill>
                  <a:srgbClr val="FFFAB2"/>
                </a:solidFill>
              </a:rPr>
              <a:t>(link in references) </a:t>
            </a:r>
          </a:p>
        </p:txBody>
      </p:sp>
    </p:spTree>
    <p:extLst>
      <p:ext uri="{BB962C8B-B14F-4D97-AF65-F5344CB8AC3E}">
        <p14:creationId xmlns:p14="http://schemas.microsoft.com/office/powerpoint/2010/main" val="4074851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Threat Prioritization and Feedback</a:t>
            </a:r>
            <a:endParaRPr dirty="0"/>
          </a:p>
        </p:txBody>
      </p:sp>
    </p:spTree>
    <p:extLst>
      <p:ext uri="{BB962C8B-B14F-4D97-AF65-F5344CB8AC3E}">
        <p14:creationId xmlns:p14="http://schemas.microsoft.com/office/powerpoint/2010/main" val="116609544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239495</TotalTime>
  <Words>13612</Words>
  <Application>Microsoft Macintosh PowerPoint</Application>
  <PresentationFormat>Custom</PresentationFormat>
  <Paragraphs>2007</Paragraphs>
  <Slides>64</Slides>
  <Notes>64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64</vt:i4>
      </vt:variant>
    </vt:vector>
  </HeadingPairs>
  <TitlesOfParts>
    <vt:vector size="75" baseType="lpstr">
      <vt:lpstr>Roboto Medium</vt:lpstr>
      <vt:lpstr>Roboto Light</vt:lpstr>
      <vt:lpstr>Poppins Medium</vt:lpstr>
      <vt:lpstr>Calibri</vt:lpstr>
      <vt:lpstr>Merriweather Sans</vt:lpstr>
      <vt:lpstr>Courier New</vt:lpstr>
      <vt:lpstr>Roboto</vt:lpstr>
      <vt:lpstr>Arial</vt:lpstr>
      <vt:lpstr>Simple Light</vt:lpstr>
      <vt:lpstr>Motional Masters</vt:lpstr>
      <vt:lpstr>Motional Masters</vt:lpstr>
      <vt:lpstr>Threat Prioritization</vt:lpstr>
      <vt:lpstr>Training Path</vt:lpstr>
      <vt:lpstr>Introduction*</vt:lpstr>
      <vt:lpstr>Introduction*</vt:lpstr>
      <vt:lpstr>Introduction*</vt:lpstr>
      <vt:lpstr>Introduction*</vt:lpstr>
      <vt:lpstr>Introduction*</vt:lpstr>
      <vt:lpstr>Introduction*</vt:lpstr>
      <vt:lpstr>Threat Prioritization and Feedback</vt:lpstr>
      <vt:lpstr>Threat Prioritization and Feedback</vt:lpstr>
      <vt:lpstr>Threat Prioritization and Feedback</vt:lpstr>
      <vt:lpstr>Threat Prioritization and Feedback</vt:lpstr>
      <vt:lpstr>Threat Prioritization and Feedback</vt:lpstr>
      <vt:lpstr>Threat Prioritization and Feedback</vt:lpstr>
      <vt:lpstr>Threat Prioritization and Feedback</vt:lpstr>
      <vt:lpstr>Threat Candidate Sources</vt:lpstr>
      <vt:lpstr>Threat Candidate Sources</vt:lpstr>
      <vt:lpstr>Threat Prioritization Workflow</vt:lpstr>
      <vt:lpstr>Threat Candidate Ranking</vt:lpstr>
      <vt:lpstr>Threat Candidate Ranking</vt:lpstr>
      <vt:lpstr>Threat Candidate Ranking</vt:lpstr>
      <vt:lpstr>Threat Candidate Information</vt:lpstr>
      <vt:lpstr>Threat Candidate Risking</vt:lpstr>
      <vt:lpstr>Threat Candidate Risking</vt:lpstr>
      <vt:lpstr>Threat Candidate Risking</vt:lpstr>
      <vt:lpstr>Threat Candidate Slicing</vt:lpstr>
      <vt:lpstr>Threat Candidate Slicing</vt:lpstr>
      <vt:lpstr>Threat Candidate Slicing</vt:lpstr>
      <vt:lpstr>Slicing</vt:lpstr>
      <vt:lpstr>Slicing</vt:lpstr>
      <vt:lpstr>Prioritization</vt:lpstr>
      <vt:lpstr>Prioritization</vt:lpstr>
      <vt:lpstr>Prioritization</vt:lpstr>
      <vt:lpstr>Quantization</vt:lpstr>
      <vt:lpstr>Likelihood Quantization (CVSS)</vt:lpstr>
      <vt:lpstr>Likelihood Quantization (CCSS / CMSS)</vt:lpstr>
      <vt:lpstr>Impact Quantization (Safety Domain Comparison)</vt:lpstr>
      <vt:lpstr>Quantized Slicing</vt:lpstr>
      <vt:lpstr>Quantized Slicing – High-granularity</vt:lpstr>
      <vt:lpstr>Quantized Slicing – CVSS / ISO/SAE 21434</vt:lpstr>
      <vt:lpstr>Quantized Slicing – CVSS / ISO 26262</vt:lpstr>
      <vt:lpstr>Quantized Slicing – CVSS / FIPS 199</vt:lpstr>
      <vt:lpstr>Quantized Slicing (Shaded) – High-granularity</vt:lpstr>
      <vt:lpstr>Quantized Slicing (Shaded) – CVSS / ISO/SAE 21434</vt:lpstr>
      <vt:lpstr>Quantized Slicing (Shaded) – CVSS / ISO 26262</vt:lpstr>
      <vt:lpstr>Quantized Slicing (Shaded) – CVSS / FIPS 199</vt:lpstr>
      <vt:lpstr>Prioritization – Continuous</vt:lpstr>
      <vt:lpstr>Prioritization – Quantized [CVSS / ISO/SAE 21434]</vt:lpstr>
      <vt:lpstr>Multiple Risk Domains</vt:lpstr>
      <vt:lpstr>Multiple Risk Domains</vt:lpstr>
      <vt:lpstr>Multiple Risk Domains</vt:lpstr>
      <vt:lpstr>Multiple Risk Domains</vt:lpstr>
      <vt:lpstr>Multiple Risk Domains</vt:lpstr>
      <vt:lpstr>Multiple Risk Domains</vt:lpstr>
      <vt:lpstr>Multi-domain Workflow</vt:lpstr>
      <vt:lpstr>Multi-domain Workflow</vt:lpstr>
      <vt:lpstr>Multiple Risk Domain Consolidation</vt:lpstr>
      <vt:lpstr>Summary</vt:lpstr>
      <vt:lpstr>AVCDL on GitHub</vt:lpstr>
      <vt:lpstr>Next Steps</vt:lpstr>
      <vt:lpstr>References (1 of 4)</vt:lpstr>
      <vt:lpstr>References (2 of 4)</vt:lpstr>
      <vt:lpstr>References (3 of 4)</vt:lpstr>
      <vt:lpstr>References (4 of 4)</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Threat Modeling (training)</dc:title>
  <dc:subject>threat modeling</dc:subject>
  <dc:creator>Charles Wilson</dc:creator>
  <cp:keywords>cybersecurity, threat modeling</cp:keywords>
  <dc:description>This work was created by Motional and is licensed under the Creative Commons Attribution-Share Alike (CC BY-SA-4.0) License.
https://creativecommons.org/licenses/by/4.0/legalcode
</dc:description>
  <cp:lastModifiedBy>Charles Wilson</cp:lastModifiedBy>
  <cp:revision>463</cp:revision>
  <cp:lastPrinted>2023-10-06T18:22:29Z</cp:lastPrinted>
  <dcterms:modified xsi:type="dcterms:W3CDTF">2023-10-25T15:06:18Z</dcterms:modified>
  <cp:category>cybersecurity</cp:category>
</cp:coreProperties>
</file>